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85" r:id="rId7"/>
    <p:sldId id="286" r:id="rId8"/>
    <p:sldId id="310" r:id="rId9"/>
    <p:sldId id="273" r:id="rId10"/>
    <p:sldId id="274" r:id="rId11"/>
    <p:sldId id="312" r:id="rId12"/>
    <p:sldId id="313" r:id="rId13"/>
    <p:sldId id="314" r:id="rId14"/>
    <p:sldId id="315" r:id="rId15"/>
    <p:sldId id="300" r:id="rId16"/>
    <p:sldId id="284" r:id="rId17"/>
    <p:sldId id="278" r:id="rId18"/>
    <p:sldId id="276" r:id="rId19"/>
    <p:sldId id="298" r:id="rId20"/>
    <p:sldId id="299" r:id="rId21"/>
    <p:sldId id="306" r:id="rId22"/>
    <p:sldId id="259" r:id="rId23"/>
    <p:sldId id="326" r:id="rId24"/>
    <p:sldId id="305" r:id="rId25"/>
    <p:sldId id="327" r:id="rId26"/>
    <p:sldId id="282" r:id="rId27"/>
    <p:sldId id="328" r:id="rId28"/>
    <p:sldId id="260" r:id="rId2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63" autoAdjust="0"/>
    <p:restoredTop sz="94624" autoAdjust="0"/>
  </p:normalViewPr>
  <p:slideViewPr>
    <p:cSldViewPr>
      <p:cViewPr>
        <p:scale>
          <a:sx n="66" d="100"/>
          <a:sy n="66" d="100"/>
        </p:scale>
        <p:origin x="-11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theme" Target="theme/theme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3E49226-1C4D-CC4A-73AB-1C26AC07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5C365-9C72-46D9-9B4F-B6ABC67EE99A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729A8C7-3A2F-0DD4-736E-C12DEECEC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58AA84-81AB-BEAA-F2C8-C4A52462A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51B5C-6ED4-4235-ABCA-DF14732F5CEA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12352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15B997-2FA3-E751-D79B-8A4CD70E7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93195-7909-4B6B-AF57-F5AE0F2E6F40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0C961D4-B005-66DE-F929-22ADE1EAC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8204FEA-367C-BC75-5D4F-77AA41FD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5DC3B-80D3-4E8C-BFA5-3AB4478D8DC4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01366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6FBF11B-E6C4-4BB4-05D9-EDCC25E77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42C4-4BFF-4767-AE5E-ABBACCD8FE6D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7A08ABD-08A3-048A-130C-D9B7AEC8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0A57CA5-BADA-427A-CAC2-CE9D9285E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10AD-2377-4F99-A257-52ECF31F51ED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13348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60D4DF-1F67-5259-C64B-5BE569872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A0B7F-17FB-4BB7-B04B-7B35E333D8D9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D9856AE-A56E-2950-5399-D37EB8D4B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E5CCAD-72D5-4EB2-E595-ED2C3C318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19F99-54F9-4D02-BEA6-5145BA7069EA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36289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B62DF20-C9F2-54B1-3CD5-73A9A433A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5496C-369E-431D-BFFF-95A40CF860E7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E61303-8E41-3837-AF6D-7A66DBE0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03C1A2E-17D7-2044-5F77-91F7D3BF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29C60-4C37-465B-9389-037EF18548A2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10748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404F16ED-F8A9-E768-21B5-2EB9251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97F03-0AC0-40D6-90E3-EC334D2FEE50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AFAC5BC8-70C5-7FF9-8B28-8841FC15E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F92548E-7FB8-EFCF-EC48-37397250A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0A92F-AC5E-489D-83F5-7C196DDD3419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821761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FBA6F33A-C0BA-66D8-360D-58BAD0747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9AB90-73D9-48D6-94C2-B935355FAB68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663EAB6C-B63B-9CE3-90F4-6B41EE897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722B2902-9DB4-F330-3F1D-F0B29E67A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1592C-DD2D-444E-9BB8-DD40D02AE7BE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2109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>
            <a:extLst>
              <a:ext uri="{FF2B5EF4-FFF2-40B4-BE49-F238E27FC236}">
                <a16:creationId xmlns:a16="http://schemas.microsoft.com/office/drawing/2014/main" id="{EDA85796-AA32-6F77-6684-EF5AC532D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465F3-6227-43CD-938A-D5ADB5BB1133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4" name="Segnaposto piè di pagina 4">
            <a:extLst>
              <a:ext uri="{FF2B5EF4-FFF2-40B4-BE49-F238E27FC236}">
                <a16:creationId xmlns:a16="http://schemas.microsoft.com/office/drawing/2014/main" id="{C3305FE8-413B-95EE-F0F1-AE90C5EB9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0FB38CCB-1657-7A50-1A54-869749E62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C7083-873F-4CDE-AADF-EA5D677511B3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05409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>
            <a:extLst>
              <a:ext uri="{FF2B5EF4-FFF2-40B4-BE49-F238E27FC236}">
                <a16:creationId xmlns:a16="http://schemas.microsoft.com/office/drawing/2014/main" id="{D849138E-917B-F627-5A95-DFED2CAF3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EE220-9F6D-41C2-94BE-1E9476DBB37D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3" name="Segnaposto piè di pagina 4">
            <a:extLst>
              <a:ext uri="{FF2B5EF4-FFF2-40B4-BE49-F238E27FC236}">
                <a16:creationId xmlns:a16="http://schemas.microsoft.com/office/drawing/2014/main" id="{0114BEFE-0A43-CDB8-0578-D882738E5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8BD32F1A-F182-595A-5948-3DBFABF8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89D13-7C4E-43F2-A02A-E28ED6606D99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76278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E2C8C7AE-45B8-CD2B-0AC0-881387061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DC9C5-97DE-45B4-A9E6-234FD8EFF6C4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C09EA613-CA9B-FCF7-9243-248EBB238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54CC399D-F384-92FD-9694-B68357B02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AF50C-45EB-41B4-81E0-E3D48398C690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881545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DC51C7EC-64E4-E106-71C4-A624DA24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781C4-7EDD-45E2-9686-ED7A8362E35E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6CCD5F7B-3060-86B5-CA1C-505C176D9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A5ACAE8B-D0F6-2D0B-F3D5-C0F5921C3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AA4E0-5335-4E64-9B8E-FE9E0C08B60D}" type="slidenum">
              <a:rPr lang="it-IT" altLang="en-US"/>
              <a:pPr/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159629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>
            <a:extLst>
              <a:ext uri="{FF2B5EF4-FFF2-40B4-BE49-F238E27FC236}">
                <a16:creationId xmlns:a16="http://schemas.microsoft.com/office/drawing/2014/main" id="{61707391-1361-0AB7-196E-B1CA4078EFA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/>
              <a:t>Fare clic per modificare lo stile del titolo</a:t>
            </a:r>
          </a:p>
        </p:txBody>
      </p:sp>
      <p:sp>
        <p:nvSpPr>
          <p:cNvPr id="1027" name="Segnaposto testo 2">
            <a:extLst>
              <a:ext uri="{FF2B5EF4-FFF2-40B4-BE49-F238E27FC236}">
                <a16:creationId xmlns:a16="http://schemas.microsoft.com/office/drawing/2014/main" id="{C6134297-3454-6C13-4F5D-6DFA415B53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/>
              <a:t>Fare clic per modificare stili del testo dello schema</a:t>
            </a:r>
          </a:p>
          <a:p>
            <a:pPr lvl="1"/>
            <a:r>
              <a:rPr lang="it-IT" altLang="en-US"/>
              <a:t>Secondo livello</a:t>
            </a:r>
          </a:p>
          <a:p>
            <a:pPr lvl="2"/>
            <a:r>
              <a:rPr lang="it-IT" altLang="en-US"/>
              <a:t>Terzo livello</a:t>
            </a:r>
          </a:p>
          <a:p>
            <a:pPr lvl="3"/>
            <a:r>
              <a:rPr lang="it-IT" altLang="en-US"/>
              <a:t>Quarto livello</a:t>
            </a:r>
          </a:p>
          <a:p>
            <a:pPr lvl="4"/>
            <a:r>
              <a:rPr lang="it-IT" altLang="en-US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7BFF31B-80E3-2539-A5BE-464492CC44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706F08-2CE1-4320-95A9-6E3D852B3A1A}" type="datetimeFigureOut">
              <a:rPr lang="it-IT"/>
              <a:pPr>
                <a:defRPr/>
              </a:pPr>
              <a:t>06/09/2022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01C99A7-EC5E-8EC4-4453-75109B5DC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05EB51-B1E0-8ECF-BE1B-768C57A0CD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CE6E994-1617-4DBA-A58A-1604140DF352}" type="slidenum">
              <a:rPr lang="it-IT" altLang="en-US"/>
              <a:pPr/>
              <a:t>‹N›</a:t>
            </a:fld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.wav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0.wav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11.wav" /><Relationship Id="rId1" Type="http://schemas.openxmlformats.org/officeDocument/2006/relationships/tags" Target="../tags/tag6.xml" /><Relationship Id="rId6" Type="http://schemas.openxmlformats.org/officeDocument/2006/relationships/image" Target="../media/image8.png" /><Relationship Id="rId5" Type="http://schemas.openxmlformats.org/officeDocument/2006/relationships/image" Target="../media/image10.png" /><Relationship Id="rId4" Type="http://schemas.openxmlformats.org/officeDocument/2006/relationships/image" Target="../media/image9.pn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12.wav" /><Relationship Id="rId1" Type="http://schemas.openxmlformats.org/officeDocument/2006/relationships/tags" Target="../tags/tag7.xml" /><Relationship Id="rId5" Type="http://schemas.openxmlformats.org/officeDocument/2006/relationships/image" Target="../media/image8.png" /><Relationship Id="rId4" Type="http://schemas.openxmlformats.org/officeDocument/2006/relationships/image" Target="../media/image11.pn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13.wav" /><Relationship Id="rId1" Type="http://schemas.openxmlformats.org/officeDocument/2006/relationships/tags" Target="../tags/tag8.xml" /><Relationship Id="rId5" Type="http://schemas.openxmlformats.org/officeDocument/2006/relationships/image" Target="../media/image8.png" /><Relationship Id="rId4" Type="http://schemas.openxmlformats.org/officeDocument/2006/relationships/image" Target="../media/image12.pn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4.wav" /><Relationship Id="rId6" Type="http://schemas.openxmlformats.org/officeDocument/2006/relationships/image" Target="../media/image8.png" /><Relationship Id="rId5" Type="http://schemas.openxmlformats.org/officeDocument/2006/relationships/image" Target="../media/image15.png" /><Relationship Id="rId4" Type="http://schemas.openxmlformats.org/officeDocument/2006/relationships/image" Target="../media/image14.pn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 /><Relationship Id="rId7" Type="http://schemas.openxmlformats.org/officeDocument/2006/relationships/image" Target="../media/image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5.wav" /><Relationship Id="rId6" Type="http://schemas.openxmlformats.org/officeDocument/2006/relationships/hyperlink" Target="https://www.epicentro.iss.it/guadagnare-salute/formazione/materiali/GS_valore_aggiunto_competenze_counselling.pdf" TargetMode="External" /><Relationship Id="rId5" Type="http://schemas.openxmlformats.org/officeDocument/2006/relationships/image" Target="../media/image6.png" /><Relationship Id="rId4" Type="http://schemas.openxmlformats.org/officeDocument/2006/relationships/image" Target="../media/image17.pn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6.wav" /><Relationship Id="rId6" Type="http://schemas.openxmlformats.org/officeDocument/2006/relationships/image" Target="../media/image8.png" /><Relationship Id="rId5" Type="http://schemas.openxmlformats.org/officeDocument/2006/relationships/image" Target="../media/image20.png" /><Relationship Id="rId4" Type="http://schemas.openxmlformats.org/officeDocument/2006/relationships/image" Target="../media/image19.png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7.wav" /><Relationship Id="rId4" Type="http://schemas.openxmlformats.org/officeDocument/2006/relationships/image" Target="../media/image8.pn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 /><Relationship Id="rId7" Type="http://schemas.openxmlformats.org/officeDocument/2006/relationships/image" Target="../media/image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8.wav" /><Relationship Id="rId6" Type="http://schemas.openxmlformats.org/officeDocument/2006/relationships/image" Target="../media/image25.png" /><Relationship Id="rId5" Type="http://schemas.openxmlformats.org/officeDocument/2006/relationships/image" Target="../media/image24.png" /><Relationship Id="rId4" Type="http://schemas.openxmlformats.org/officeDocument/2006/relationships/image" Target="../media/image23.png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19.wav" /><Relationship Id="rId5" Type="http://schemas.openxmlformats.org/officeDocument/2006/relationships/image" Target="../media/image8.png" /><Relationship Id="rId4" Type="http://schemas.openxmlformats.org/officeDocument/2006/relationships/image" Target="../media/image27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2.wav" /><Relationship Id="rId1" Type="http://schemas.openxmlformats.org/officeDocument/2006/relationships/tags" Target="../tags/tag1.xml" /><Relationship Id="rId5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20.wav" /><Relationship Id="rId5" Type="http://schemas.openxmlformats.org/officeDocument/2006/relationships/image" Target="../media/image8.png" /><Relationship Id="rId4" Type="http://schemas.openxmlformats.org/officeDocument/2006/relationships/image" Target="../media/image26.pn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 /><Relationship Id="rId7" Type="http://schemas.openxmlformats.org/officeDocument/2006/relationships/image" Target="../media/image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21.wav" /><Relationship Id="rId6" Type="http://schemas.openxmlformats.org/officeDocument/2006/relationships/image" Target="../media/image31.png" /><Relationship Id="rId5" Type="http://schemas.openxmlformats.org/officeDocument/2006/relationships/image" Target="../media/image27.png" /><Relationship Id="rId4" Type="http://schemas.openxmlformats.org/officeDocument/2006/relationships/image" Target="../media/image30.pn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22.wav" /><Relationship Id="rId6" Type="http://schemas.openxmlformats.org/officeDocument/2006/relationships/image" Target="../media/image8.png" /><Relationship Id="rId5" Type="http://schemas.openxmlformats.org/officeDocument/2006/relationships/image" Target="../media/image33.png" /><Relationship Id="rId4" Type="http://schemas.openxmlformats.org/officeDocument/2006/relationships/image" Target="../media/image32.png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7" Type="http://schemas.openxmlformats.org/officeDocument/2006/relationships/image" Target="../media/image8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23.wav" /><Relationship Id="rId6" Type="http://schemas.openxmlformats.org/officeDocument/2006/relationships/image" Target="../media/image6.png" /><Relationship Id="rId5" Type="http://schemas.openxmlformats.org/officeDocument/2006/relationships/image" Target="../media/image9.png" /><Relationship Id="rId4" Type="http://schemas.openxmlformats.org/officeDocument/2006/relationships/image" Target="../media/image35.pn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7" Type="http://schemas.openxmlformats.org/officeDocument/2006/relationships/image" Target="../media/image8.png" /><Relationship Id="rId2" Type="http://schemas.openxmlformats.org/officeDocument/2006/relationships/audio" Target="../media/audio24.wav" /><Relationship Id="rId1" Type="http://schemas.openxmlformats.org/officeDocument/2006/relationships/tags" Target="../tags/tag9.xml" /><Relationship Id="rId6" Type="http://schemas.openxmlformats.org/officeDocument/2006/relationships/image" Target="../media/image9.png" /><Relationship Id="rId5" Type="http://schemas.openxmlformats.org/officeDocument/2006/relationships/image" Target="../media/image37.png" /><Relationship Id="rId4" Type="http://schemas.openxmlformats.org/officeDocument/2006/relationships/image" Target="../media/image36.png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7" Type="http://schemas.openxmlformats.org/officeDocument/2006/relationships/image" Target="../media/image8.png" /><Relationship Id="rId2" Type="http://schemas.openxmlformats.org/officeDocument/2006/relationships/audio" Target="../media/audio25.wav" /><Relationship Id="rId1" Type="http://schemas.openxmlformats.org/officeDocument/2006/relationships/tags" Target="../tags/tag10.xml" /><Relationship Id="rId6" Type="http://schemas.openxmlformats.org/officeDocument/2006/relationships/image" Target="../media/image40.png" /><Relationship Id="rId5" Type="http://schemas.openxmlformats.org/officeDocument/2006/relationships/image" Target="../media/image39.png" /><Relationship Id="rId4" Type="http://schemas.openxmlformats.org/officeDocument/2006/relationships/image" Target="../media/image38.png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7" Type="http://schemas.openxmlformats.org/officeDocument/2006/relationships/image" Target="../media/image8.png" /><Relationship Id="rId2" Type="http://schemas.openxmlformats.org/officeDocument/2006/relationships/audio" Target="../media/audio26.wav" /><Relationship Id="rId1" Type="http://schemas.openxmlformats.org/officeDocument/2006/relationships/tags" Target="../tags/tag11.xml" /><Relationship Id="rId6" Type="http://schemas.openxmlformats.org/officeDocument/2006/relationships/image" Target="../media/image43.png" /><Relationship Id="rId5" Type="http://schemas.openxmlformats.org/officeDocument/2006/relationships/image" Target="../media/image42.png" /><Relationship Id="rId4" Type="http://schemas.openxmlformats.org/officeDocument/2006/relationships/image" Target="../media/image41.png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27.wav" /><Relationship Id="rId1" Type="http://schemas.openxmlformats.org/officeDocument/2006/relationships/tags" Target="../tags/tag12.xml" /><Relationship Id="rId5" Type="http://schemas.openxmlformats.org/officeDocument/2006/relationships/image" Target="../media/image8.png" /><Relationship Id="rId4" Type="http://schemas.openxmlformats.org/officeDocument/2006/relationships/image" Target="../media/image5.png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28.wav" /><Relationship Id="rId1" Type="http://schemas.openxmlformats.org/officeDocument/2006/relationships/tags" Target="../tags/tag13.xml" /><Relationship Id="rId4" Type="http://schemas.openxmlformats.org/officeDocument/2006/relationships/image" Target="../media/image8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3.wav" /><Relationship Id="rId1" Type="http://schemas.openxmlformats.org/officeDocument/2006/relationships/tags" Target="../tags/tag2.xml" /><Relationship Id="rId5" Type="http://schemas.openxmlformats.org/officeDocument/2006/relationships/image" Target="../media/image1.png" /><Relationship Id="rId4" Type="http://schemas.openxmlformats.org/officeDocument/2006/relationships/image" Target="../media/image3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4.wav" /><Relationship Id="rId1" Type="http://schemas.openxmlformats.org/officeDocument/2006/relationships/tags" Target="../tags/tag3.xml" /><Relationship Id="rId5" Type="http://schemas.openxmlformats.org/officeDocument/2006/relationships/image" Target="../media/image1.png" /><Relationship Id="rId4" Type="http://schemas.openxmlformats.org/officeDocument/2006/relationships/image" Target="../media/image4.pn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5.wav" /><Relationship Id="rId1" Type="http://schemas.openxmlformats.org/officeDocument/2006/relationships/tags" Target="../tags/tag4.xml" /><Relationship Id="rId5" Type="http://schemas.openxmlformats.org/officeDocument/2006/relationships/image" Target="../media/image1.png" /><Relationship Id="rId4" Type="http://schemas.openxmlformats.org/officeDocument/2006/relationships/image" Target="../media/image3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Tremblay%20Z%5bAuthor%5d" TargetMode="External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6.wav" /><Relationship Id="rId5" Type="http://schemas.openxmlformats.org/officeDocument/2006/relationships/image" Target="../media/image1.png" /><Relationship Id="rId4" Type="http://schemas.openxmlformats.org/officeDocument/2006/relationships/hyperlink" Target="https://www.ncbi.nlm.nih.gov/pmc/articles/PMC8704115/" TargetMode="Externa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7.wav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audio8.wav" /><Relationship Id="rId1" Type="http://schemas.openxmlformats.org/officeDocument/2006/relationships/tags" Target="../tags/tag5.xml" /><Relationship Id="rId5" Type="http://schemas.openxmlformats.org/officeDocument/2006/relationships/image" Target="../media/image1.png" /><Relationship Id="rId4" Type="http://schemas.openxmlformats.org/officeDocument/2006/relationships/image" Target="../media/image5.pn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slideLayout" Target="../slideLayouts/slideLayout7.xml" /><Relationship Id="rId1" Type="http://schemas.openxmlformats.org/officeDocument/2006/relationships/audio" Target="../media/audio9.wav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asellaDiTesto 1">
            <a:extLst>
              <a:ext uri="{FF2B5EF4-FFF2-40B4-BE49-F238E27FC236}">
                <a16:creationId xmlns:a16="http://schemas.microsoft.com/office/drawing/2014/main" id="{94B52601-48B1-F05B-9062-84AB7708C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5805488"/>
            <a:ext cx="210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>
                <a:latin typeface="Handlee" pitchFamily="2" charset="0"/>
              </a:rPr>
              <a:t>Chiara Carcieri</a:t>
            </a:r>
          </a:p>
        </p:txBody>
      </p:sp>
      <p:sp>
        <p:nvSpPr>
          <p:cNvPr id="2051" name="CasellaDiTesto 2">
            <a:extLst>
              <a:ext uri="{FF2B5EF4-FFF2-40B4-BE49-F238E27FC236}">
                <a16:creationId xmlns:a16="http://schemas.microsoft.com/office/drawing/2014/main" id="{2CC5AD39-4054-471D-D5D6-0E0AD27B9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1844675"/>
            <a:ext cx="700722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Deprescrizione:</a:t>
            </a:r>
          </a:p>
          <a:p>
            <a:pPr algn="ctr" eaLnBrk="1" hangingPunct="1"/>
            <a:endParaRPr lang="it-IT" altLang="en-US" sz="3200">
              <a:latin typeface="Handlee" pitchFamily="2" charset="0"/>
            </a:endParaRPr>
          </a:p>
          <a:p>
            <a:pPr algn="ctr" eaLnBrk="1" hangingPunct="1"/>
            <a:r>
              <a:rPr lang="it-IT" altLang="en-US" sz="3200">
                <a:latin typeface="Handlee" pitchFamily="2" charset="0"/>
              </a:rPr>
              <a:t>L’esperienza dei Farmacisti Clinici </a:t>
            </a:r>
          </a:p>
          <a:p>
            <a:pPr algn="ctr" eaLnBrk="1" hangingPunct="1"/>
            <a:r>
              <a:rPr lang="it-IT" altLang="en-US" sz="3200">
                <a:latin typeface="Handlee" pitchFamily="2" charset="0"/>
              </a:rPr>
              <a:t>presso l’A.O.Ordine Mauriziano di Torino</a:t>
            </a:r>
          </a:p>
        </p:txBody>
      </p:sp>
      <p:pic>
        <p:nvPicPr>
          <p:cNvPr id="12" name="~PP320.WAV">
            <a:hlinkClick r:id="" action="ppaction://media"/>
            <a:extLst>
              <a:ext uri="{FF2B5EF4-FFF2-40B4-BE49-F238E27FC236}">
                <a16:creationId xmlns:a16="http://schemas.microsoft.com/office/drawing/2014/main" id="{F11ACA4D-7D43-0A1C-74EE-E9B900A87074}"/>
              </a:ext>
            </a:extLst>
          </p:cNvPr>
          <p:cNvPicPr>
            <a:picLocks noRot="1" noChangeAspect="1"/>
          </p:cNvPicPr>
          <p:nvPr>
            <a:wavAudioFile r:embed="rId1" name="~PP320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5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ttangolo 1">
            <a:extLst>
              <a:ext uri="{FF2B5EF4-FFF2-40B4-BE49-F238E27FC236}">
                <a16:creationId xmlns:a16="http://schemas.microsoft.com/office/drawing/2014/main" id="{106319F9-4314-C6DF-1E32-F68A4167A7DB}"/>
              </a:ext>
            </a:extLst>
          </p:cNvPr>
          <p:cNvSpPr/>
          <p:nvPr/>
        </p:nvSpPr>
        <p:spPr>
          <a:xfrm>
            <a:off x="971550" y="3125788"/>
            <a:ext cx="3668713" cy="27987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Durante questa fase vengono individuate le possibili incongruenze ossia sovrapposizioni, omissioni, interazioni, controindicazioni, </a:t>
            </a:r>
            <a:r>
              <a:rPr lang="it-IT" sz="1600" spc="-1" dirty="0" err="1">
                <a:solidFill>
                  <a:srgbClr val="000000"/>
                </a:solidFill>
                <a:latin typeface="Handlee"/>
              </a:rPr>
              <a:t>confondimento</a:t>
            </a:r>
            <a:r>
              <a:rPr lang="it-IT" sz="1600" spc="-1" dirty="0">
                <a:solidFill>
                  <a:srgbClr val="000000"/>
                </a:solidFill>
                <a:latin typeface="Handlee"/>
              </a:rPr>
              <a:t> dovuto a farmaci LASA. </a:t>
            </a:r>
            <a:endParaRPr lang="it-IT" sz="1600" spc="-1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spc="-1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Vengono anche prese in considerazione le informazioni inerenti le note AIFA, i farmaci del PTO, i protocolli/procedure aziendali sulla gestione dei farmaci anche quelli della continuità HT. </a:t>
            </a:r>
            <a:endParaRPr lang="it-IT" sz="1600" spc="-1" dirty="0"/>
          </a:p>
        </p:txBody>
      </p:sp>
      <p:sp>
        <p:nvSpPr>
          <p:cNvPr id="169" name="Rettangolo 4">
            <a:extLst>
              <a:ext uri="{FF2B5EF4-FFF2-40B4-BE49-F238E27FC236}">
                <a16:creationId xmlns:a16="http://schemas.microsoft.com/office/drawing/2014/main" id="{03480136-49CE-6B5C-E63B-4BFA46D5AFEC}"/>
              </a:ext>
            </a:extLst>
          </p:cNvPr>
          <p:cNvSpPr/>
          <p:nvPr/>
        </p:nvSpPr>
        <p:spPr>
          <a:xfrm>
            <a:off x="1493838" y="1484313"/>
            <a:ext cx="2808287" cy="3952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>
                <a:solidFill>
                  <a:srgbClr val="0070C0"/>
                </a:solidFill>
                <a:latin typeface="Handlee"/>
              </a:rPr>
              <a:t>II fase:  Riconciliazione</a:t>
            </a:r>
            <a:endParaRPr lang="it-IT" sz="2000" spc="-1"/>
          </a:p>
        </p:txBody>
      </p:sp>
      <p:sp>
        <p:nvSpPr>
          <p:cNvPr id="170" name="Rettangolo 5">
            <a:extLst>
              <a:ext uri="{FF2B5EF4-FFF2-40B4-BE49-F238E27FC236}">
                <a16:creationId xmlns:a16="http://schemas.microsoft.com/office/drawing/2014/main" id="{E538EFFC-C1B1-4C2B-1A0E-EC3F0DADC84C}"/>
              </a:ext>
            </a:extLst>
          </p:cNvPr>
          <p:cNvSpPr/>
          <p:nvPr/>
        </p:nvSpPr>
        <p:spPr>
          <a:xfrm>
            <a:off x="971550" y="1963738"/>
            <a:ext cx="3694113" cy="1076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Confronto tra la terapia effettivamente seguita dal paziente e quella che si vuole impostare alla luce delle condizioni cliniche riscontrate.</a:t>
            </a:r>
            <a:endParaRPr lang="it-IT" sz="1600" spc="-1" dirty="0"/>
          </a:p>
        </p:txBody>
      </p:sp>
      <p:sp>
        <p:nvSpPr>
          <p:cNvPr id="171" name="Rettangolo 6">
            <a:extLst>
              <a:ext uri="{FF2B5EF4-FFF2-40B4-BE49-F238E27FC236}">
                <a16:creationId xmlns:a16="http://schemas.microsoft.com/office/drawing/2014/main" id="{DBD41550-6617-C329-5123-90A7BDBEE6ED}"/>
              </a:ext>
            </a:extLst>
          </p:cNvPr>
          <p:cNvSpPr/>
          <p:nvPr/>
        </p:nvSpPr>
        <p:spPr>
          <a:xfrm>
            <a:off x="5076825" y="1052513"/>
            <a:ext cx="3319463" cy="18605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solidFill>
                  <a:srgbClr val="000000"/>
                </a:solidFill>
                <a:latin typeface="Handlee" pitchFamily="2" charset="0"/>
              </a:rPr>
              <a:t>Operatori:</a:t>
            </a:r>
            <a:endParaRPr lang="it-IT" sz="2000" spc="-1" dirty="0">
              <a:latin typeface="Handlee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100" spc="-1" dirty="0">
              <a:latin typeface="Handlee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 dirty="0">
                <a:solidFill>
                  <a:srgbClr val="FF0000"/>
                </a:solidFill>
                <a:latin typeface="Handlee" pitchFamily="2" charset="0"/>
              </a:rPr>
              <a:t>Il medico</a:t>
            </a:r>
            <a:endParaRPr lang="it-IT" sz="2000" spc="-1" dirty="0">
              <a:latin typeface="Handlee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 pitchFamily="2" charset="0"/>
              </a:rPr>
              <a:t>prima di eseguire la prescrizione, </a:t>
            </a:r>
            <a:endParaRPr lang="it-IT" sz="1600" spc="-1" dirty="0">
              <a:latin typeface="Handlee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 pitchFamily="2" charset="0"/>
              </a:rPr>
              <a:t>prende visione degli esiti della Ricognizione </a:t>
            </a:r>
            <a:endParaRPr lang="it-IT" sz="1600" spc="-1" dirty="0">
              <a:latin typeface="Handlee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 pitchFamily="2" charset="0"/>
              </a:rPr>
              <a:t>ed effettua la Riconciliazione;</a:t>
            </a:r>
            <a:endParaRPr lang="it-IT" sz="1600" spc="-1" dirty="0">
              <a:latin typeface="Handlee" pitchFamily="2" charset="0"/>
            </a:endParaRPr>
          </a:p>
        </p:txBody>
      </p:sp>
      <p:sp>
        <p:nvSpPr>
          <p:cNvPr id="172" name="Rettangolo 7">
            <a:extLst>
              <a:ext uri="{FF2B5EF4-FFF2-40B4-BE49-F238E27FC236}">
                <a16:creationId xmlns:a16="http://schemas.microsoft.com/office/drawing/2014/main" id="{A0310CC5-E7F9-09B4-A6DD-A81E9C1825FE}"/>
              </a:ext>
            </a:extLst>
          </p:cNvPr>
          <p:cNvSpPr/>
          <p:nvPr/>
        </p:nvSpPr>
        <p:spPr>
          <a:xfrm>
            <a:off x="5237163" y="3141663"/>
            <a:ext cx="3079750" cy="33829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 dirty="0">
                <a:solidFill>
                  <a:srgbClr val="FF0000"/>
                </a:solidFill>
                <a:latin typeface="Handlee"/>
              </a:rPr>
              <a:t>Il farmacista</a:t>
            </a:r>
            <a:r>
              <a:rPr lang="it-IT" sz="2000" spc="-1" dirty="0">
                <a:solidFill>
                  <a:srgbClr val="000000"/>
                </a:solidFill>
                <a:latin typeface="Handlee"/>
              </a:rPr>
              <a:t> </a:t>
            </a:r>
            <a:endParaRPr lang="it-IT" sz="20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per il ruolo che riveste all’interno della </a:t>
            </a:r>
            <a:r>
              <a:rPr lang="it-IT" sz="2000" spc="-1" dirty="0">
                <a:solidFill>
                  <a:srgbClr val="000000"/>
                </a:solidFill>
                <a:latin typeface="Handlee"/>
              </a:rPr>
              <a:t>struttura</a:t>
            </a:r>
            <a:r>
              <a:rPr lang="it-IT" sz="1600" spc="-1" dirty="0">
                <a:solidFill>
                  <a:srgbClr val="000000"/>
                </a:solidFill>
                <a:latin typeface="Handlee"/>
              </a:rPr>
              <a:t> sanitaria e per le conoscenze specifiche che gli derivano dalla professione, supporta il medico sia nella fase di Ricognizione che nella Riconciliazione; collabora, inoltre, alla predisposizione della Scheda di Ricognizione/Riconciliazione e all’individuazione di indicatori per il monitoraggio della implementazione della presente Raccomandazione. </a:t>
            </a:r>
            <a:endParaRPr lang="it-IT" sz="1600" spc="-1" dirty="0"/>
          </a:p>
        </p:txBody>
      </p:sp>
      <p:sp>
        <p:nvSpPr>
          <p:cNvPr id="173" name="Connettore 1 8">
            <a:extLst>
              <a:ext uri="{FF2B5EF4-FFF2-40B4-BE49-F238E27FC236}">
                <a16:creationId xmlns:a16="http://schemas.microsoft.com/office/drawing/2014/main" id="{4C51C169-2F08-4913-7E2F-0FAAF44BAB5A}"/>
              </a:ext>
            </a:extLst>
          </p:cNvPr>
          <p:cNvSpPr/>
          <p:nvPr/>
        </p:nvSpPr>
        <p:spPr>
          <a:xfrm flipH="1">
            <a:off x="900113" y="1631950"/>
            <a:ext cx="647700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5" name="Connettore 1 10">
            <a:extLst>
              <a:ext uri="{FF2B5EF4-FFF2-40B4-BE49-F238E27FC236}">
                <a16:creationId xmlns:a16="http://schemas.microsoft.com/office/drawing/2014/main" id="{3CA49ACB-5A03-BA1D-48BF-4703480F22E5}"/>
              </a:ext>
            </a:extLst>
          </p:cNvPr>
          <p:cNvSpPr/>
          <p:nvPr/>
        </p:nvSpPr>
        <p:spPr>
          <a:xfrm>
            <a:off x="900113" y="1631950"/>
            <a:ext cx="26987" cy="4289425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Connettore 1 12">
            <a:extLst>
              <a:ext uri="{FF2B5EF4-FFF2-40B4-BE49-F238E27FC236}">
                <a16:creationId xmlns:a16="http://schemas.microsoft.com/office/drawing/2014/main" id="{56300F79-A8A4-A2A8-6F8C-E3C0A849F6E6}"/>
              </a:ext>
            </a:extLst>
          </p:cNvPr>
          <p:cNvSpPr/>
          <p:nvPr/>
        </p:nvSpPr>
        <p:spPr>
          <a:xfrm>
            <a:off x="900113" y="5937250"/>
            <a:ext cx="3959225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CasellaDiTesto 1">
            <a:extLst>
              <a:ext uri="{FF2B5EF4-FFF2-40B4-BE49-F238E27FC236}">
                <a16:creationId xmlns:a16="http://schemas.microsoft.com/office/drawing/2014/main" id="{360F4F48-8BF4-9847-2529-76260FFA3150}"/>
              </a:ext>
            </a:extLst>
          </p:cNvPr>
          <p:cNvSpPr/>
          <p:nvPr/>
        </p:nvSpPr>
        <p:spPr>
          <a:xfrm>
            <a:off x="2300288" y="333375"/>
            <a:ext cx="4503737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spc="-1" dirty="0">
                <a:solidFill>
                  <a:srgbClr val="0070C0"/>
                </a:solidFill>
                <a:latin typeface="Handlee"/>
              </a:rPr>
              <a:t>Raccomandazione Ministeriale n.17 </a:t>
            </a:r>
            <a:endParaRPr lang="it-IT" sz="2400" spc="-1" dirty="0"/>
          </a:p>
        </p:txBody>
      </p:sp>
      <p:sp>
        <p:nvSpPr>
          <p:cNvPr id="13" name="Connettore 1 8">
            <a:extLst>
              <a:ext uri="{FF2B5EF4-FFF2-40B4-BE49-F238E27FC236}">
                <a16:creationId xmlns:a16="http://schemas.microsoft.com/office/drawing/2014/main" id="{23D65DC2-5B1C-FF70-B97F-59AD9078525E}"/>
              </a:ext>
            </a:extLst>
          </p:cNvPr>
          <p:cNvSpPr/>
          <p:nvPr/>
        </p:nvSpPr>
        <p:spPr>
          <a:xfrm flipH="1">
            <a:off x="4211638" y="1631950"/>
            <a:ext cx="647700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Connettore 1 10">
            <a:extLst>
              <a:ext uri="{FF2B5EF4-FFF2-40B4-BE49-F238E27FC236}">
                <a16:creationId xmlns:a16="http://schemas.microsoft.com/office/drawing/2014/main" id="{2BCBB8BE-5E2C-614B-E543-F1DEAD760716}"/>
              </a:ext>
            </a:extLst>
          </p:cNvPr>
          <p:cNvSpPr/>
          <p:nvPr/>
        </p:nvSpPr>
        <p:spPr>
          <a:xfrm>
            <a:off x="4846638" y="1631950"/>
            <a:ext cx="26987" cy="4289425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6" name="~PP2279.WAV">
            <a:hlinkClick r:id="" action="ppaction://media"/>
            <a:extLst>
              <a:ext uri="{FF2B5EF4-FFF2-40B4-BE49-F238E27FC236}">
                <a16:creationId xmlns:a16="http://schemas.microsoft.com/office/drawing/2014/main" id="{DA9CB8D4-C84B-B778-C005-1A1244480C61}"/>
              </a:ext>
            </a:extLst>
          </p:cNvPr>
          <p:cNvPicPr>
            <a:picLocks noRot="1" noChangeAspect="1"/>
          </p:cNvPicPr>
          <p:nvPr>
            <a:wavAudioFile r:embed="rId1" name="~PP227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69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>
            <a:extLst>
              <a:ext uri="{FF2B5EF4-FFF2-40B4-BE49-F238E27FC236}">
                <a16:creationId xmlns:a16="http://schemas.microsoft.com/office/drawing/2014/main" id="{B788EA17-4B22-F80A-A1A1-96DBA93F6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88913"/>
            <a:ext cx="14097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ttangolo 1">
            <a:extLst>
              <a:ext uri="{FF2B5EF4-FFF2-40B4-BE49-F238E27FC236}">
                <a16:creationId xmlns:a16="http://schemas.microsoft.com/office/drawing/2014/main" id="{F82BBD17-4328-CD26-7FEF-20075B281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2278063"/>
            <a:ext cx="2411413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</a:pPr>
            <a:endParaRPr lang="it-IT" altLang="en-US">
              <a:latin typeface="Candara Light" panose="020E0502030303020204" pitchFamily="34" charset="0"/>
            </a:endParaRPr>
          </a:p>
          <a:p>
            <a:pPr eaLnBrk="1" hangingPunct="1"/>
            <a:endParaRPr lang="it-IT" altLang="en-US">
              <a:latin typeface="Candara Light" panose="020E0502030303020204" pitchFamily="34" charset="0"/>
            </a:endParaRP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Schema terapeutico,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per principio attivo con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posologia ed eventuali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NOTE AIFA, “stato”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della terapia (incluse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sospensioni di terapie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domiciliari), eventuali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annotazioni del clinico. </a:t>
            </a:r>
          </a:p>
          <a:p>
            <a:pPr eaLnBrk="1" hangingPunct="1"/>
            <a:endParaRPr lang="it-IT" altLang="en-US">
              <a:latin typeface="Candara Light" panose="020E0502030303020204" pitchFamily="34" charset="0"/>
            </a:endParaRP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[Stampa effettuabile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dai Clinici  all’atto della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redazione della lettera </a:t>
            </a:r>
          </a:p>
          <a:p>
            <a:pPr eaLnBrk="1" hangingPunct="1"/>
            <a:r>
              <a:rPr lang="it-IT" altLang="en-US">
                <a:latin typeface="Candara Light" panose="020E0502030303020204" pitchFamily="34" charset="0"/>
              </a:rPr>
              <a:t>di dimissione].</a:t>
            </a:r>
          </a:p>
        </p:txBody>
      </p:sp>
      <p:pic>
        <p:nvPicPr>
          <p:cNvPr id="12292" name="Picture 2">
            <a:extLst>
              <a:ext uri="{FF2B5EF4-FFF2-40B4-BE49-F238E27FC236}">
                <a16:creationId xmlns:a16="http://schemas.microsoft.com/office/drawing/2014/main" id="{BEBBE217-ED65-F3D6-F579-6B188014B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1" t="21281" r="23907" b="17688"/>
          <a:stretch>
            <a:fillRect/>
          </a:stretch>
        </p:blipFill>
        <p:spPr bwMode="auto">
          <a:xfrm>
            <a:off x="179388" y="2492375"/>
            <a:ext cx="6548437" cy="41846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Rettangolo 4">
            <a:extLst>
              <a:ext uri="{FF2B5EF4-FFF2-40B4-BE49-F238E27FC236}">
                <a16:creationId xmlns:a16="http://schemas.microsoft.com/office/drawing/2014/main" id="{39739F1B-9C98-FBCD-60EE-36F35A7C7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844675"/>
            <a:ext cx="7593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 b="1">
                <a:solidFill>
                  <a:srgbClr val="0070C0"/>
                </a:solidFill>
                <a:latin typeface="Candara Light" panose="020E0502030303020204" pitchFamily="34" charset="0"/>
              </a:rPr>
              <a:t>1.Report di stampa integrato alla lettera di dimissione (FSE)</a:t>
            </a:r>
            <a:endParaRPr lang="it-IT" altLang="en-US" sz="2400" b="1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2294" name="Rettangolo 5">
            <a:extLst>
              <a:ext uri="{FF2B5EF4-FFF2-40B4-BE49-F238E27FC236}">
                <a16:creationId xmlns:a16="http://schemas.microsoft.com/office/drawing/2014/main" id="{07995627-8ED3-226E-4B01-00118928E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201613"/>
            <a:ext cx="84613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Necessità di ricostruzione completa della terapia, </a:t>
            </a:r>
          </a:p>
          <a:p>
            <a:pPr algn="ctr"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delle modalità di assunzione e degli stili di vita influenti</a:t>
            </a:r>
          </a:p>
        </p:txBody>
      </p:sp>
      <p:sp>
        <p:nvSpPr>
          <p:cNvPr id="12295" name="Rettangolo 15">
            <a:extLst>
              <a:ext uri="{FF2B5EF4-FFF2-40B4-BE49-F238E27FC236}">
                <a16:creationId xmlns:a16="http://schemas.microsoft.com/office/drawing/2014/main" id="{FEFED48B-0E08-DE33-04BF-629174BF3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981075"/>
            <a:ext cx="7740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>
                <a:solidFill>
                  <a:srgbClr val="FF0000"/>
                </a:solidFill>
                <a:latin typeface="Handlee" pitchFamily="2" charset="0"/>
              </a:rPr>
              <a:t>Scheda di Ricognizione e Riconciliazione Informatizzata</a:t>
            </a:r>
          </a:p>
        </p:txBody>
      </p:sp>
      <p:pic>
        <p:nvPicPr>
          <p:cNvPr id="8" name="~PP2769.WAV">
            <a:hlinkClick r:id="" action="ppaction://media"/>
            <a:extLst>
              <a:ext uri="{FF2B5EF4-FFF2-40B4-BE49-F238E27FC236}">
                <a16:creationId xmlns:a16="http://schemas.microsoft.com/office/drawing/2014/main" id="{AFBDF6DD-5E48-0C73-7856-5E55655E062D}"/>
              </a:ext>
            </a:extLst>
          </p:cNvPr>
          <p:cNvPicPr>
            <a:picLocks noRot="1" noChangeAspect="1"/>
          </p:cNvPicPr>
          <p:nvPr>
            <a:wavAudioFile r:embed="rId2" name="~PP2769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740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ttangolo 1">
            <a:extLst>
              <a:ext uri="{FF2B5EF4-FFF2-40B4-BE49-F238E27FC236}">
                <a16:creationId xmlns:a16="http://schemas.microsoft.com/office/drawing/2014/main" id="{F25E9902-2DA3-D12E-EDEF-6863F473A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333375"/>
            <a:ext cx="89646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it-IT" altLang="en-US">
              <a:latin typeface="Candara Light" panose="020E0502030303020204" pitchFamily="34" charset="0"/>
            </a:endParaRP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Schema esteso, analogo al precedente, ma comprensivo di orario di ultima assunzione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avvenuta in reparto (per caregiver), correlazione tra principio attivo e specialità dispensata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all’atto della dimissione ed indicazione della quantità di unità posologiche dispensate,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eventuali annotazioni del farmacista.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[Stampa effettuabile dai Farmacisti all’atto della dispensazione].</a:t>
            </a:r>
          </a:p>
          <a:p>
            <a:pPr algn="ctr" eaLnBrk="1" hangingPunct="1"/>
            <a:endParaRPr lang="it-IT" altLang="en-US">
              <a:latin typeface="Candara Light" panose="020E0502030303020204" pitchFamily="34" charset="0"/>
            </a:endParaRPr>
          </a:p>
        </p:txBody>
      </p:sp>
      <p:pic>
        <p:nvPicPr>
          <p:cNvPr id="13315" name="Picture 2">
            <a:extLst>
              <a:ext uri="{FF2B5EF4-FFF2-40B4-BE49-F238E27FC236}">
                <a16:creationId xmlns:a16="http://schemas.microsoft.com/office/drawing/2014/main" id="{0A31ED6D-2065-4127-D8C8-CD4BC1CB2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7" t="16209" r="21140" b="13751"/>
          <a:stretch>
            <a:fillRect/>
          </a:stretch>
        </p:blipFill>
        <p:spPr bwMode="auto">
          <a:xfrm>
            <a:off x="1136650" y="2133600"/>
            <a:ext cx="6865938" cy="46085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1B39277-B9FD-6050-C134-8FD346B0F2EF}"/>
              </a:ext>
            </a:extLst>
          </p:cNvPr>
          <p:cNvSpPr/>
          <p:nvPr/>
        </p:nvSpPr>
        <p:spPr>
          <a:xfrm>
            <a:off x="1531938" y="2781300"/>
            <a:ext cx="6408737" cy="87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317" name="Rettangolo 5">
            <a:extLst>
              <a:ext uri="{FF2B5EF4-FFF2-40B4-BE49-F238E27FC236}">
                <a16:creationId xmlns:a16="http://schemas.microsoft.com/office/drawing/2014/main" id="{8462557B-1F6A-7711-812C-F6E121D5E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188913"/>
            <a:ext cx="8853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 b="1">
                <a:solidFill>
                  <a:srgbClr val="0070C0"/>
                </a:solidFill>
                <a:latin typeface="Candara Light" panose="020E0502030303020204" pitchFamily="34" charset="0"/>
              </a:rPr>
              <a:t>2.  Report di stampa integrato con i dati di assunzione/dispensazione </a:t>
            </a:r>
            <a:endParaRPr lang="it-IT" altLang="en-US" sz="2400" b="1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~PP3640.WAV">
            <a:hlinkClick r:id="" action="ppaction://media"/>
            <a:extLst>
              <a:ext uri="{FF2B5EF4-FFF2-40B4-BE49-F238E27FC236}">
                <a16:creationId xmlns:a16="http://schemas.microsoft.com/office/drawing/2014/main" id="{CC82FFCB-BCE8-8548-6949-541C9F6D1A13}"/>
              </a:ext>
            </a:extLst>
          </p:cNvPr>
          <p:cNvPicPr>
            <a:picLocks noRot="1" noChangeAspect="1"/>
          </p:cNvPicPr>
          <p:nvPr>
            <a:wavAudioFile r:embed="rId2" name="~PP3640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375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ttangolo 1">
            <a:extLst>
              <a:ext uri="{FF2B5EF4-FFF2-40B4-BE49-F238E27FC236}">
                <a16:creationId xmlns:a16="http://schemas.microsoft.com/office/drawing/2014/main" id="{95D9D92A-F658-3DA0-ACF9-71072DA34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860425"/>
            <a:ext cx="8713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Schema semplificato ed essenziale, con la sola indicazioni di quanto farmaco assumere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nei diversi momenti della giornata. E’ mantenuta la correlazione tra principio attivo e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specialità medicinale, ma non vengono riportati i farmaci che il paziente deve sospendere. </a:t>
            </a:r>
          </a:p>
          <a:p>
            <a:pPr algn="ctr" eaLnBrk="1" hangingPunct="1"/>
            <a:r>
              <a:rPr lang="it-IT" altLang="en-US">
                <a:latin typeface="Candara Light" panose="020E0502030303020204" pitchFamily="34" charset="0"/>
              </a:rPr>
              <a:t>[Stampa effettuabile dai Clinici  e dai Farmacisti per l’educazione terapeutica dei pazienti].</a:t>
            </a:r>
          </a:p>
        </p:txBody>
      </p:sp>
      <p:pic>
        <p:nvPicPr>
          <p:cNvPr id="14339" name="Picture 2">
            <a:extLst>
              <a:ext uri="{FF2B5EF4-FFF2-40B4-BE49-F238E27FC236}">
                <a16:creationId xmlns:a16="http://schemas.microsoft.com/office/drawing/2014/main" id="{236507A3-7FCF-90B9-A84C-5732D9AAF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6" t="16360" r="11731" b="33438"/>
          <a:stretch>
            <a:fillRect/>
          </a:stretch>
        </p:blipFill>
        <p:spPr bwMode="auto">
          <a:xfrm>
            <a:off x="179388" y="2565400"/>
            <a:ext cx="8759825" cy="31686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Rettangolo 4">
            <a:extLst>
              <a:ext uri="{FF2B5EF4-FFF2-40B4-BE49-F238E27FC236}">
                <a16:creationId xmlns:a16="http://schemas.microsoft.com/office/drawing/2014/main" id="{B95F175C-84F9-6635-5490-7F2A550B7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333375"/>
            <a:ext cx="5707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 b="1">
                <a:solidFill>
                  <a:srgbClr val="0070C0"/>
                </a:solidFill>
                <a:latin typeface="Candara Light" panose="020E0502030303020204" pitchFamily="34" charset="0"/>
              </a:rPr>
              <a:t>3.  Report di stampa sintetico per il paziente</a:t>
            </a:r>
            <a:endParaRPr lang="it-IT" altLang="en-US" sz="2400" b="1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990EBDB-4F8A-DD7B-7439-61574016E826}"/>
              </a:ext>
            </a:extLst>
          </p:cNvPr>
          <p:cNvSpPr/>
          <p:nvPr/>
        </p:nvSpPr>
        <p:spPr>
          <a:xfrm>
            <a:off x="395288" y="3284538"/>
            <a:ext cx="8424862" cy="14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7" name="~PP1238.WAV">
            <a:hlinkClick r:id="" action="ppaction://media"/>
            <a:extLst>
              <a:ext uri="{FF2B5EF4-FFF2-40B4-BE49-F238E27FC236}">
                <a16:creationId xmlns:a16="http://schemas.microsoft.com/office/drawing/2014/main" id="{5AE5FE54-92F4-A579-5B0A-2C1DA19066F5}"/>
              </a:ext>
            </a:extLst>
          </p:cNvPr>
          <p:cNvPicPr>
            <a:picLocks noRot="1" noChangeAspect="1"/>
          </p:cNvPicPr>
          <p:nvPr>
            <a:wavAudioFile r:embed="rId2" name="~PP1238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7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>
            <a:extLst>
              <a:ext uri="{FF2B5EF4-FFF2-40B4-BE49-F238E27FC236}">
                <a16:creationId xmlns:a16="http://schemas.microsoft.com/office/drawing/2014/main" id="{A55E4DE2-2220-D7D8-41CE-5ABE48B7C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" t="20470" r="6831" b="55907"/>
          <a:stretch>
            <a:fillRect/>
          </a:stretch>
        </p:blipFill>
        <p:spPr bwMode="auto">
          <a:xfrm>
            <a:off x="7938" y="404813"/>
            <a:ext cx="38623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>
            <a:extLst>
              <a:ext uri="{FF2B5EF4-FFF2-40B4-BE49-F238E27FC236}">
                <a16:creationId xmlns:a16="http://schemas.microsoft.com/office/drawing/2014/main" id="{B90C4E17-EDBE-9B47-DB86-5282ACF96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5" r="34505" b="67719"/>
          <a:stretch>
            <a:fillRect/>
          </a:stretch>
        </p:blipFill>
        <p:spPr bwMode="auto">
          <a:xfrm>
            <a:off x="207963" y="1268413"/>
            <a:ext cx="39322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>
            <a:extLst>
              <a:ext uri="{FF2B5EF4-FFF2-40B4-BE49-F238E27FC236}">
                <a16:creationId xmlns:a16="http://schemas.microsoft.com/office/drawing/2014/main" id="{7FC2BF5C-4A5D-8962-14FA-8C213E3E8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t="15547" r="30077" b="14563"/>
          <a:stretch>
            <a:fillRect/>
          </a:stretch>
        </p:blipFill>
        <p:spPr bwMode="auto">
          <a:xfrm>
            <a:off x="3851275" y="476250"/>
            <a:ext cx="5130800" cy="57610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FC203BCC-5BF6-4D65-E94D-6BE0118EED86}"/>
              </a:ext>
            </a:extLst>
          </p:cNvPr>
          <p:cNvSpPr/>
          <p:nvPr/>
        </p:nvSpPr>
        <p:spPr>
          <a:xfrm>
            <a:off x="4194175" y="2060575"/>
            <a:ext cx="4537075" cy="108108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7" name="~PP1870.WAV">
            <a:hlinkClick r:id="" action="ppaction://media"/>
            <a:extLst>
              <a:ext uri="{FF2B5EF4-FFF2-40B4-BE49-F238E27FC236}">
                <a16:creationId xmlns:a16="http://schemas.microsoft.com/office/drawing/2014/main" id="{46D2191B-6118-869A-0324-2F076DD65FE0}"/>
              </a:ext>
            </a:extLst>
          </p:cNvPr>
          <p:cNvPicPr>
            <a:picLocks noRot="1" noChangeAspect="1"/>
          </p:cNvPicPr>
          <p:nvPr>
            <a:wavAudioFile r:embed="rId1" name="~PP1870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8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>
            <a:extLst>
              <a:ext uri="{FF2B5EF4-FFF2-40B4-BE49-F238E27FC236}">
                <a16:creationId xmlns:a16="http://schemas.microsoft.com/office/drawing/2014/main" id="{9C710042-951A-FB47-155C-466B4EBB3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4" t="11610" r="22328" b="54990"/>
          <a:stretch>
            <a:fillRect/>
          </a:stretch>
        </p:blipFill>
        <p:spPr bwMode="auto">
          <a:xfrm>
            <a:off x="977900" y="1989138"/>
            <a:ext cx="40989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>
            <a:extLst>
              <a:ext uri="{FF2B5EF4-FFF2-40B4-BE49-F238E27FC236}">
                <a16:creationId xmlns:a16="http://schemas.microsoft.com/office/drawing/2014/main" id="{33417DA9-358D-A5B3-A489-0975FB8CD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013325"/>
            <a:ext cx="3671887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ttangolo 9">
            <a:extLst>
              <a:ext uri="{FF2B5EF4-FFF2-40B4-BE49-F238E27FC236}">
                <a16:creationId xmlns:a16="http://schemas.microsoft.com/office/drawing/2014/main" id="{39A68352-0198-531F-55E9-D0E073E92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4233863"/>
            <a:ext cx="68564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“CLINICAL PHARMACIST COUNSELING TO ENHANCE </a:t>
            </a:r>
          </a:p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MEDICATION  AND PATHWAY ADHERENCE AT DISCHARGE”</a:t>
            </a:r>
          </a:p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Poster presentation </a:t>
            </a:r>
            <a:endParaRPr lang="it-IT" altLang="en-US"/>
          </a:p>
        </p:txBody>
      </p:sp>
      <p:sp>
        <p:nvSpPr>
          <p:cNvPr id="16389" name="Rettangolo 7">
            <a:extLst>
              <a:ext uri="{FF2B5EF4-FFF2-40B4-BE49-F238E27FC236}">
                <a16:creationId xmlns:a16="http://schemas.microsoft.com/office/drawing/2014/main" id="{BFB83029-826F-3A62-2392-4ED907421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60350"/>
            <a:ext cx="9288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 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 Necessità di hard/soft skill specifiche, approfondite</a:t>
            </a:r>
            <a:endParaRPr lang="it-IT" altLang="en-US" sz="2000"/>
          </a:p>
        </p:txBody>
      </p:sp>
      <p:sp>
        <p:nvSpPr>
          <p:cNvPr id="16390" name="Rettangolo 16">
            <a:extLst>
              <a:ext uri="{FF2B5EF4-FFF2-40B4-BE49-F238E27FC236}">
                <a16:creationId xmlns:a16="http://schemas.microsoft.com/office/drawing/2014/main" id="{9935AD62-36F4-5ED9-1A10-ED633FF88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901700"/>
            <a:ext cx="75612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Competenze di counseling professionale/PK/Pd/PG/Analisi </a:t>
            </a:r>
          </a:p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epidemiologiche/RWE/FV/Analisi per popolazioni speciali/ </a:t>
            </a:r>
          </a:p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Teamworking [...]</a:t>
            </a:r>
          </a:p>
        </p:txBody>
      </p:sp>
      <p:pic>
        <p:nvPicPr>
          <p:cNvPr id="16391" name="Picture 2">
            <a:extLst>
              <a:ext uri="{FF2B5EF4-FFF2-40B4-BE49-F238E27FC236}">
                <a16:creationId xmlns:a16="http://schemas.microsoft.com/office/drawing/2014/main" id="{D7BDA98A-8BDD-61BE-45FF-8F4C29A57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3" t="1723" r="34669" b="63837"/>
          <a:stretch>
            <a:fillRect/>
          </a:stretch>
        </p:blipFill>
        <p:spPr bwMode="auto">
          <a:xfrm>
            <a:off x="1116013" y="620713"/>
            <a:ext cx="10795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Rettangolo 7">
            <a:extLst>
              <a:ext uri="{FF2B5EF4-FFF2-40B4-BE49-F238E27FC236}">
                <a16:creationId xmlns:a16="http://schemas.microsoft.com/office/drawing/2014/main" id="{33D88685-CE52-CD00-8373-161C42778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2565400"/>
            <a:ext cx="30241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100">
                <a:latin typeface="Calibri" panose="020F0502020204030204" pitchFamily="34" charset="0"/>
                <a:hlinkClick r:id="rId6"/>
              </a:rPr>
              <a:t>https://www.epicentro.iss.it/guadagnare-salute/formazione/materiali/GS_valore_aggiunto_competenze_counselling.pdf</a:t>
            </a:r>
            <a:endParaRPr lang="it-IT" altLang="en-US" sz="1100">
              <a:latin typeface="Calibri" panose="020F050202020403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EE7584A-2785-34FC-E944-22CE4E0D6510}"/>
              </a:ext>
            </a:extLst>
          </p:cNvPr>
          <p:cNvSpPr/>
          <p:nvPr/>
        </p:nvSpPr>
        <p:spPr>
          <a:xfrm>
            <a:off x="1187450" y="3429000"/>
            <a:ext cx="6769100" cy="7207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6394" name="CasellaDiTesto 12">
            <a:extLst>
              <a:ext uri="{FF2B5EF4-FFF2-40B4-BE49-F238E27FC236}">
                <a16:creationId xmlns:a16="http://schemas.microsoft.com/office/drawing/2014/main" id="{A4B84A78-53C2-30E3-DF4A-1AD7900F9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525" y="3473450"/>
            <a:ext cx="4784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Handlee" pitchFamily="2" charset="0"/>
              </a:rPr>
              <a:t>Formazione specifica sul counseling professionale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per tutti i farmacisti dell’Area Clinica</a:t>
            </a:r>
          </a:p>
        </p:txBody>
      </p:sp>
      <p:pic>
        <p:nvPicPr>
          <p:cNvPr id="11" name="~PP1599.WAV">
            <a:hlinkClick r:id="" action="ppaction://media"/>
            <a:extLst>
              <a:ext uri="{FF2B5EF4-FFF2-40B4-BE49-F238E27FC236}">
                <a16:creationId xmlns:a16="http://schemas.microsoft.com/office/drawing/2014/main" id="{0DD4A96A-3D86-DB17-C581-E82C325B580C}"/>
              </a:ext>
            </a:extLst>
          </p:cNvPr>
          <p:cNvPicPr>
            <a:picLocks noRot="1" noChangeAspect="1"/>
          </p:cNvPicPr>
          <p:nvPr>
            <a:wavAudioFile r:embed="rId1" name="~PP1599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51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908552AB-B7C4-B32F-F3A7-2B9131160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7" t="18329" r="26122" b="29500"/>
          <a:stretch>
            <a:fillRect/>
          </a:stretch>
        </p:blipFill>
        <p:spPr bwMode="auto">
          <a:xfrm>
            <a:off x="323850" y="2781300"/>
            <a:ext cx="5616575" cy="338296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11" name="Gruppo 4">
            <a:extLst>
              <a:ext uri="{FF2B5EF4-FFF2-40B4-BE49-F238E27FC236}">
                <a16:creationId xmlns:a16="http://schemas.microsoft.com/office/drawing/2014/main" id="{9376647F-4AD7-B41D-5F88-744DFD6C6F20}"/>
              </a:ext>
            </a:extLst>
          </p:cNvPr>
          <p:cNvGrpSpPr>
            <a:grpSpLocks/>
          </p:cNvGrpSpPr>
          <p:nvPr/>
        </p:nvGrpSpPr>
        <p:grpSpPr bwMode="auto">
          <a:xfrm>
            <a:off x="6443663" y="3357563"/>
            <a:ext cx="2665412" cy="2016125"/>
            <a:chOff x="7032104" y="1700124"/>
            <a:chExt cx="3260496" cy="2520964"/>
          </a:xfrm>
        </p:grpSpPr>
        <p:pic>
          <p:nvPicPr>
            <p:cNvPr id="17416" name="Picture 2">
              <a:extLst>
                <a:ext uri="{FF2B5EF4-FFF2-40B4-BE49-F238E27FC236}">
                  <a16:creationId xmlns:a16="http://schemas.microsoft.com/office/drawing/2014/main" id="{15D50954-3BF1-9310-BDB0-4F3BC6184D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4111" y="2708920"/>
              <a:ext cx="2448273" cy="1385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CasellaDiTesto 3">
              <a:extLst>
                <a:ext uri="{FF2B5EF4-FFF2-40B4-BE49-F238E27FC236}">
                  <a16:creationId xmlns:a16="http://schemas.microsoft.com/office/drawing/2014/main" id="{703C8B27-4BBA-E40F-1A3E-4921AFB69E65}"/>
                </a:ext>
              </a:extLst>
            </p:cNvPr>
            <p:cNvSpPr/>
            <p:nvPr/>
          </p:nvSpPr>
          <p:spPr>
            <a:xfrm>
              <a:off x="7267077" y="1700124"/>
              <a:ext cx="3025523" cy="960745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4400" spc="-1" dirty="0" err="1">
                  <a:solidFill>
                    <a:srgbClr val="000000"/>
                  </a:solidFill>
                  <a:latin typeface="Poiret One"/>
                </a:rPr>
                <a:t>PoliNet</a:t>
              </a:r>
              <a:endParaRPr lang="it-IT" sz="4400" spc="-1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1B436A3A-DC83-09E0-B990-4DF457E2A528}"/>
                </a:ext>
              </a:extLst>
            </p:cNvPr>
            <p:cNvSpPr/>
            <p:nvPr/>
          </p:nvSpPr>
          <p:spPr>
            <a:xfrm>
              <a:off x="7032104" y="1700124"/>
              <a:ext cx="2592473" cy="25209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sp>
        <p:nvSpPr>
          <p:cNvPr id="17412" name="Rettangolo 11">
            <a:extLst>
              <a:ext uri="{FF2B5EF4-FFF2-40B4-BE49-F238E27FC236}">
                <a16:creationId xmlns:a16="http://schemas.microsoft.com/office/drawing/2014/main" id="{548CF1B5-B8BB-CBAF-DCB3-FA7ACB36C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333375"/>
            <a:ext cx="8785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 Necessità di approccio multidisciplinare e  teamworking strutturato</a:t>
            </a:r>
            <a:endParaRPr lang="it-IT" altLang="en-US" sz="2000"/>
          </a:p>
        </p:txBody>
      </p:sp>
      <p:sp>
        <p:nvSpPr>
          <p:cNvPr id="17413" name="Rettangolo 17">
            <a:extLst>
              <a:ext uri="{FF2B5EF4-FFF2-40B4-BE49-F238E27FC236}">
                <a16:creationId xmlns:a16="http://schemas.microsoft.com/office/drawing/2014/main" id="{B2F162C4-61DF-06FA-6EC3-36DBB0952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981075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it-IT" altLang="en-US" sz="2000">
              <a:solidFill>
                <a:srgbClr val="FF0000"/>
              </a:solidFill>
              <a:latin typeface="Handlee" pitchFamily="2" charset="0"/>
            </a:endParaRPr>
          </a:p>
          <a:p>
            <a:pPr algn="ctr"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Formalizzazione del Team...</a:t>
            </a:r>
          </a:p>
        </p:txBody>
      </p:sp>
      <p:pic>
        <p:nvPicPr>
          <p:cNvPr id="17414" name="Picture 2">
            <a:extLst>
              <a:ext uri="{FF2B5EF4-FFF2-40B4-BE49-F238E27FC236}">
                <a16:creationId xmlns:a16="http://schemas.microsoft.com/office/drawing/2014/main" id="{9D23697C-E9D3-739C-1053-0EC1D795B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92150"/>
            <a:ext cx="10572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~PP2958.WAV">
            <a:hlinkClick r:id="" action="ppaction://media"/>
            <a:extLst>
              <a:ext uri="{FF2B5EF4-FFF2-40B4-BE49-F238E27FC236}">
                <a16:creationId xmlns:a16="http://schemas.microsoft.com/office/drawing/2014/main" id="{778C6C2C-19F9-5584-D5E6-FD1C448C136E}"/>
              </a:ext>
            </a:extLst>
          </p:cNvPr>
          <p:cNvPicPr>
            <a:picLocks noRot="1" noChangeAspect="1"/>
          </p:cNvPicPr>
          <p:nvPr>
            <a:wavAudioFile r:embed="rId1" name="~PP2958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98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magine 13" descr="4078032.jpg">
            <a:extLst>
              <a:ext uri="{FF2B5EF4-FFF2-40B4-BE49-F238E27FC236}">
                <a16:creationId xmlns:a16="http://schemas.microsoft.com/office/drawing/2014/main" id="{93FF0AB8-6C6D-7441-4324-83B77608A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t="27325" r="44966" b="9177"/>
          <a:stretch>
            <a:fillRect/>
          </a:stretch>
        </p:blipFill>
        <p:spPr bwMode="auto">
          <a:xfrm>
            <a:off x="250825" y="2133600"/>
            <a:ext cx="208915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" name="CasellaDiTesto 1">
            <a:extLst>
              <a:ext uri="{FF2B5EF4-FFF2-40B4-BE49-F238E27FC236}">
                <a16:creationId xmlns:a16="http://schemas.microsoft.com/office/drawing/2014/main" id="{C8E2D988-8D88-45ED-98F3-0D0E778D6AB2}"/>
              </a:ext>
            </a:extLst>
          </p:cNvPr>
          <p:cNvSpPr/>
          <p:nvPr/>
        </p:nvSpPr>
        <p:spPr>
          <a:xfrm>
            <a:off x="2728913" y="476250"/>
            <a:ext cx="3384550" cy="39846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rgbClr val="FF0000"/>
                </a:solidFill>
                <a:latin typeface="Handlee" pitchFamily="2" charset="0"/>
              </a:rPr>
              <a:t>...Definizione Obiettivi condivisi</a:t>
            </a:r>
            <a:endParaRPr lang="it-IT" sz="2000" spc="-1" dirty="0"/>
          </a:p>
        </p:txBody>
      </p:sp>
      <p:sp>
        <p:nvSpPr>
          <p:cNvPr id="183" name="Rettangolo 16">
            <a:extLst>
              <a:ext uri="{FF2B5EF4-FFF2-40B4-BE49-F238E27FC236}">
                <a16:creationId xmlns:a16="http://schemas.microsoft.com/office/drawing/2014/main" id="{E569FE37-E968-0A34-D452-3ED14FCEB5D6}"/>
              </a:ext>
            </a:extLst>
          </p:cNvPr>
          <p:cNvSpPr/>
          <p:nvPr/>
        </p:nvSpPr>
        <p:spPr>
          <a:xfrm>
            <a:off x="2519363" y="4756150"/>
            <a:ext cx="6170612" cy="175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spc="-1" dirty="0">
                <a:solidFill>
                  <a:srgbClr val="000000"/>
                </a:solidFill>
                <a:latin typeface="Handlee"/>
              </a:rPr>
              <a:t>3.    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Sviluppare un modello pilota di </a:t>
            </a:r>
            <a:r>
              <a:rPr lang="de-DE" spc="-1" dirty="0">
                <a:solidFill>
                  <a:srgbClr val="000000"/>
                </a:solidFill>
                <a:latin typeface="Handlee"/>
              </a:rPr>
              <a:t>RRT 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di interfaccia ospedale-territorio (H-T) per la gestione dei pazienti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politerapici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 in grado di estendere la presa in carico del paziente e garantire la continuità assistenziale.</a:t>
            </a:r>
            <a:endParaRPr lang="it-IT" spc="-1" dirty="0"/>
          </a:p>
        </p:txBody>
      </p:sp>
      <p:sp>
        <p:nvSpPr>
          <p:cNvPr id="184" name="Rettangolo 17">
            <a:extLst>
              <a:ext uri="{FF2B5EF4-FFF2-40B4-BE49-F238E27FC236}">
                <a16:creationId xmlns:a16="http://schemas.microsoft.com/office/drawing/2014/main" id="{428AE6EC-8926-C8F7-D5C3-5DA5EB36B27F}"/>
              </a:ext>
            </a:extLst>
          </p:cNvPr>
          <p:cNvSpPr/>
          <p:nvPr/>
        </p:nvSpPr>
        <p:spPr>
          <a:xfrm>
            <a:off x="2519363" y="3560763"/>
            <a:ext cx="6437312" cy="175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spc="-1" dirty="0">
                <a:solidFill>
                  <a:srgbClr val="000000"/>
                </a:solidFill>
                <a:latin typeface="Handlee"/>
              </a:rPr>
              <a:t>2.  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Valutare l’impatto del modello proposto al fine di dimostrare se possa risultare strategico per i diversi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stakeholder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 del Progetto (pazienti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politerapici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, Operatori e SSN).</a:t>
            </a:r>
            <a:endParaRPr lang="it-IT" spc="-1" dirty="0"/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pc="-1" dirty="0"/>
          </a:p>
        </p:txBody>
      </p:sp>
      <p:sp>
        <p:nvSpPr>
          <p:cNvPr id="185" name="Rectangle 1">
            <a:extLst>
              <a:ext uri="{FF2B5EF4-FFF2-40B4-BE49-F238E27FC236}">
                <a16:creationId xmlns:a16="http://schemas.microsoft.com/office/drawing/2014/main" id="{0F898FA0-77A5-9C24-5B38-2A46DE469071}"/>
              </a:ext>
            </a:extLst>
          </p:cNvPr>
          <p:cNvSpPr/>
          <p:nvPr/>
        </p:nvSpPr>
        <p:spPr>
          <a:xfrm>
            <a:off x="2506663" y="1089025"/>
            <a:ext cx="6224587" cy="2540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spc="-1" dirty="0">
                <a:solidFill>
                  <a:srgbClr val="000000"/>
                </a:solidFill>
                <a:latin typeface="Handlee"/>
              </a:rPr>
              <a:t> 1.   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Definire ed implementare nella pratica clinica ospedaliera un modello, riproducibile ed esportabile, di presa in carico del paziente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politerapico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 che si avvalga, oltre che di un approccio multidisciplinare, di una serie di soluzioni di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digital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health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 in grado di affrontare puntualmente gli aspetti critici peculiari della popolazione </a:t>
            </a:r>
            <a:r>
              <a:rPr lang="it-IT" spc="-1" dirty="0" err="1">
                <a:solidFill>
                  <a:srgbClr val="000000"/>
                </a:solidFill>
                <a:latin typeface="Handlee"/>
              </a:rPr>
              <a:t>politerapica</a:t>
            </a:r>
            <a:r>
              <a:rPr lang="it-IT" spc="-1" dirty="0">
                <a:solidFill>
                  <a:srgbClr val="000000"/>
                </a:solidFill>
                <a:latin typeface="Handlee"/>
              </a:rPr>
              <a:t>.</a:t>
            </a:r>
            <a:endParaRPr lang="it-IT" spc="-1" dirty="0"/>
          </a:p>
        </p:txBody>
      </p:sp>
      <p:pic>
        <p:nvPicPr>
          <p:cNvPr id="7" name="~PP2653.WAV">
            <a:hlinkClick r:id="" action="ppaction://media"/>
            <a:extLst>
              <a:ext uri="{FF2B5EF4-FFF2-40B4-BE49-F238E27FC236}">
                <a16:creationId xmlns:a16="http://schemas.microsoft.com/office/drawing/2014/main" id="{1938663F-781D-A53F-66B6-DA7680D8B6CB}"/>
              </a:ext>
            </a:extLst>
          </p:cNvPr>
          <p:cNvPicPr>
            <a:picLocks noRot="1" noChangeAspect="1"/>
          </p:cNvPicPr>
          <p:nvPr>
            <a:wavAudioFile r:embed="rId1" name="~PP265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59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" name="Connettore 2 98">
            <a:extLst>
              <a:ext uri="{FF2B5EF4-FFF2-40B4-BE49-F238E27FC236}">
                <a16:creationId xmlns:a16="http://schemas.microsoft.com/office/drawing/2014/main" id="{B92577E8-5963-1C68-2B34-B04C6024C70A}"/>
              </a:ext>
            </a:extLst>
          </p:cNvPr>
          <p:cNvCxnSpPr>
            <a:stCxn id="19480" idx="0"/>
          </p:cNvCxnSpPr>
          <p:nvPr/>
        </p:nvCxnSpPr>
        <p:spPr>
          <a:xfrm flipV="1">
            <a:off x="3348038" y="2852738"/>
            <a:ext cx="15875" cy="129698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Angolo ripiegato 72">
            <a:extLst>
              <a:ext uri="{FF2B5EF4-FFF2-40B4-BE49-F238E27FC236}">
                <a16:creationId xmlns:a16="http://schemas.microsoft.com/office/drawing/2014/main" id="{92785028-1A2B-2E41-9C9F-280B5F6235E2}"/>
              </a:ext>
            </a:extLst>
          </p:cNvPr>
          <p:cNvSpPr/>
          <p:nvPr/>
        </p:nvSpPr>
        <p:spPr>
          <a:xfrm>
            <a:off x="900113" y="3068638"/>
            <a:ext cx="5040312" cy="504825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3E25256-BBA7-8547-E532-0F1C52022D49}"/>
              </a:ext>
            </a:extLst>
          </p:cNvPr>
          <p:cNvSpPr/>
          <p:nvPr/>
        </p:nvSpPr>
        <p:spPr>
          <a:xfrm>
            <a:off x="179388" y="1196975"/>
            <a:ext cx="7705725" cy="41767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6" name="Angolo ripiegato 65">
            <a:extLst>
              <a:ext uri="{FF2B5EF4-FFF2-40B4-BE49-F238E27FC236}">
                <a16:creationId xmlns:a16="http://schemas.microsoft.com/office/drawing/2014/main" id="{B6AA8F2D-65DC-BA51-AE02-1061E413C90D}"/>
              </a:ext>
            </a:extLst>
          </p:cNvPr>
          <p:cNvSpPr/>
          <p:nvPr/>
        </p:nvSpPr>
        <p:spPr>
          <a:xfrm>
            <a:off x="2268538" y="836613"/>
            <a:ext cx="2374900" cy="504825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B376190E-2E8E-B54F-8DE0-877E34CBC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44008" y="1628800"/>
            <a:ext cx="1251483" cy="4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AFBD7843-8B6A-93FC-D60C-1F7C208D1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699792" y="1844824"/>
            <a:ext cx="144016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3337FAE-D73D-178D-16E3-1F0ED2B86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99592" y="1556792"/>
            <a:ext cx="132873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ombo 14">
            <a:extLst>
              <a:ext uri="{FF2B5EF4-FFF2-40B4-BE49-F238E27FC236}">
                <a16:creationId xmlns:a16="http://schemas.microsoft.com/office/drawing/2014/main" id="{706A2C26-EA8B-4D97-7C67-5C3335ABB515}"/>
              </a:ext>
            </a:extLst>
          </p:cNvPr>
          <p:cNvSpPr/>
          <p:nvPr/>
        </p:nvSpPr>
        <p:spPr>
          <a:xfrm>
            <a:off x="3335338" y="3884613"/>
            <a:ext cx="171450" cy="64770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9466" name="CasellaDiTesto 103">
            <a:extLst>
              <a:ext uri="{FF2B5EF4-FFF2-40B4-BE49-F238E27FC236}">
                <a16:creationId xmlns:a16="http://schemas.microsoft.com/office/drawing/2014/main" id="{17C335D8-636C-0E95-C792-F44AE72C6E01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34144" y="2347119"/>
            <a:ext cx="1169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rgbClr val="FF0000"/>
                </a:solidFill>
                <a:latin typeface="Handlee" pitchFamily="2" charset="0"/>
              </a:rPr>
              <a:t>Ospedale</a:t>
            </a:r>
          </a:p>
        </p:txBody>
      </p:sp>
      <p:sp>
        <p:nvSpPr>
          <p:cNvPr id="19467" name="CasellaDiTesto 108">
            <a:extLst>
              <a:ext uri="{FF2B5EF4-FFF2-40B4-BE49-F238E27FC236}">
                <a16:creationId xmlns:a16="http://schemas.microsoft.com/office/drawing/2014/main" id="{8F5928D0-F287-8EB3-63E1-D30E6AA29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573463"/>
            <a:ext cx="22383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Scheda Unica di Terapia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Intelligenza Artificiale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Telemedicina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Piattaforma RRT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App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Pharmacy Refill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it-IT" altLang="en-US" sz="1600">
                <a:latin typeface="Handlee" pitchFamily="2" charset="0"/>
              </a:rPr>
              <a:t>DD-Robot</a:t>
            </a:r>
          </a:p>
        </p:txBody>
      </p:sp>
      <p:sp>
        <p:nvSpPr>
          <p:cNvPr id="19468" name="CasellaDiTesto 112">
            <a:extLst>
              <a:ext uri="{FF2B5EF4-FFF2-40B4-BE49-F238E27FC236}">
                <a16:creationId xmlns:a16="http://schemas.microsoft.com/office/drawing/2014/main" id="{419A1690-C833-8D5C-A3DE-0655825A1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825" y="1700213"/>
            <a:ext cx="484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PS</a:t>
            </a:r>
          </a:p>
        </p:txBody>
      </p:sp>
      <p:sp>
        <p:nvSpPr>
          <p:cNvPr id="19469" name="CasellaDiTesto 113">
            <a:extLst>
              <a:ext uri="{FF2B5EF4-FFF2-40B4-BE49-F238E27FC236}">
                <a16:creationId xmlns:a16="http://schemas.microsoft.com/office/drawing/2014/main" id="{6E6909BA-0943-EE64-F833-C03D27284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1916113"/>
            <a:ext cx="563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Rep</a:t>
            </a:r>
          </a:p>
        </p:txBody>
      </p:sp>
      <p:sp>
        <p:nvSpPr>
          <p:cNvPr id="19470" name="CasellaDiTesto 114">
            <a:extLst>
              <a:ext uri="{FF2B5EF4-FFF2-40B4-BE49-F238E27FC236}">
                <a16:creationId xmlns:a16="http://schemas.microsoft.com/office/drawing/2014/main" id="{82B5C2C1-3060-8C2B-7BE9-980D15683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1628775"/>
            <a:ext cx="623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Amb</a:t>
            </a:r>
          </a:p>
        </p:txBody>
      </p:sp>
      <p:pic>
        <p:nvPicPr>
          <p:cNvPr id="40" name="Picture 7">
            <a:extLst>
              <a:ext uri="{FF2B5EF4-FFF2-40B4-BE49-F238E27FC236}">
                <a16:creationId xmlns:a16="http://schemas.microsoft.com/office/drawing/2014/main" id="{C2621940-C826-0CF5-DA90-75D38B7DD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95736" y="4221088"/>
            <a:ext cx="252028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2" name="CasellaDiTesto 120">
            <a:extLst>
              <a:ext uri="{FF2B5EF4-FFF2-40B4-BE49-F238E27FC236}">
                <a16:creationId xmlns:a16="http://schemas.microsoft.com/office/drawing/2014/main" id="{3270B60A-D741-425E-7794-55E5F07F5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4437063"/>
            <a:ext cx="1871663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en-US" b="1">
                <a:solidFill>
                  <a:srgbClr val="FF0000"/>
                </a:solidFill>
                <a:latin typeface="Handlee" pitchFamily="2" charset="0"/>
              </a:rPr>
              <a:t>PoliNet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en-US" b="1">
                <a:solidFill>
                  <a:srgbClr val="FF0000"/>
                </a:solidFill>
                <a:latin typeface="Handlee" pitchFamily="2" charset="0"/>
              </a:rPr>
              <a:t>PoliNet-Onco</a:t>
            </a:r>
          </a:p>
        </p:txBody>
      </p:sp>
      <p:pic>
        <p:nvPicPr>
          <p:cNvPr id="52" name="Picture 7">
            <a:extLst>
              <a:ext uri="{FF2B5EF4-FFF2-40B4-BE49-F238E27FC236}">
                <a16:creationId xmlns:a16="http://schemas.microsoft.com/office/drawing/2014/main" id="{11CC3401-0FA4-4238-C2D2-B6332D1FF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44208" y="5633864"/>
            <a:ext cx="876634" cy="82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4" name="CasellaDiTesto 52">
            <a:extLst>
              <a:ext uri="{FF2B5EF4-FFF2-40B4-BE49-F238E27FC236}">
                <a16:creationId xmlns:a16="http://schemas.microsoft.com/office/drawing/2014/main" id="{40FAB617-3C51-9ACA-A7F3-60D35F19E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913" y="5849938"/>
            <a:ext cx="498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DF</a:t>
            </a:r>
          </a:p>
        </p:txBody>
      </p:sp>
      <p:sp>
        <p:nvSpPr>
          <p:cNvPr id="56" name="Angolo ripiegato 55">
            <a:extLst>
              <a:ext uri="{FF2B5EF4-FFF2-40B4-BE49-F238E27FC236}">
                <a16:creationId xmlns:a16="http://schemas.microsoft.com/office/drawing/2014/main" id="{8339ACE3-458A-1A06-5517-D1ED24C5B07B}"/>
              </a:ext>
            </a:extLst>
          </p:cNvPr>
          <p:cNvSpPr/>
          <p:nvPr/>
        </p:nvSpPr>
        <p:spPr>
          <a:xfrm>
            <a:off x="4211638" y="5084763"/>
            <a:ext cx="1008062" cy="504825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9476" name="CasellaDiTesto 115">
            <a:extLst>
              <a:ext uri="{FF2B5EF4-FFF2-40B4-BE49-F238E27FC236}">
                <a16:creationId xmlns:a16="http://schemas.microsoft.com/office/drawing/2014/main" id="{501E5D80-B9DE-B6C6-2E22-45C376DD0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5157788"/>
            <a:ext cx="1128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S-RRT**</a:t>
            </a:r>
          </a:p>
        </p:txBody>
      </p:sp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3BD1668D-433E-1012-B696-3D0C12D5B36B}"/>
              </a:ext>
            </a:extLst>
          </p:cNvPr>
          <p:cNvCxnSpPr/>
          <p:nvPr/>
        </p:nvCxnSpPr>
        <p:spPr>
          <a:xfrm flipH="1">
            <a:off x="4716463" y="1096963"/>
            <a:ext cx="4030662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>
            <a:extLst>
              <a:ext uri="{FF2B5EF4-FFF2-40B4-BE49-F238E27FC236}">
                <a16:creationId xmlns:a16="http://schemas.microsoft.com/office/drawing/2014/main" id="{B50E2728-4DEC-6E5F-4B86-034447955181}"/>
              </a:ext>
            </a:extLst>
          </p:cNvPr>
          <p:cNvCxnSpPr/>
          <p:nvPr/>
        </p:nvCxnSpPr>
        <p:spPr>
          <a:xfrm flipH="1" flipV="1">
            <a:off x="8748713" y="1096963"/>
            <a:ext cx="1587" cy="4968875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2 68">
            <a:extLst>
              <a:ext uri="{FF2B5EF4-FFF2-40B4-BE49-F238E27FC236}">
                <a16:creationId xmlns:a16="http://schemas.microsoft.com/office/drawing/2014/main" id="{5A2E6B0F-9C6D-C4E7-2CD8-4D4ED5678CC3}"/>
              </a:ext>
            </a:extLst>
          </p:cNvPr>
          <p:cNvCxnSpPr>
            <a:endCxn id="52" idx="3"/>
          </p:cNvCxnSpPr>
          <p:nvPr/>
        </p:nvCxnSpPr>
        <p:spPr>
          <a:xfrm flipH="1" flipV="1">
            <a:off x="7321550" y="6048375"/>
            <a:ext cx="1427163" cy="1746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80" name="CasellaDiTesto 120">
            <a:extLst>
              <a:ext uri="{FF2B5EF4-FFF2-40B4-BE49-F238E27FC236}">
                <a16:creationId xmlns:a16="http://schemas.microsoft.com/office/drawing/2014/main" id="{DD675659-46C0-1B4B-83E5-87F581D25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4149725"/>
            <a:ext cx="18716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S.C. Farmacia  Osp</a:t>
            </a:r>
          </a:p>
        </p:txBody>
      </p:sp>
      <p:cxnSp>
        <p:nvCxnSpPr>
          <p:cNvPr id="98" name="Connettore 2 97">
            <a:extLst>
              <a:ext uri="{FF2B5EF4-FFF2-40B4-BE49-F238E27FC236}">
                <a16:creationId xmlns:a16="http://schemas.microsoft.com/office/drawing/2014/main" id="{479184EA-7416-8E58-DB42-C038D87092C9}"/>
              </a:ext>
            </a:extLst>
          </p:cNvPr>
          <p:cNvCxnSpPr>
            <a:endCxn id="19476" idx="3"/>
          </p:cNvCxnSpPr>
          <p:nvPr/>
        </p:nvCxnSpPr>
        <p:spPr>
          <a:xfrm flipH="1" flipV="1">
            <a:off x="5268913" y="5341938"/>
            <a:ext cx="1031875" cy="39052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Angolo ripiegato 112">
            <a:extLst>
              <a:ext uri="{FF2B5EF4-FFF2-40B4-BE49-F238E27FC236}">
                <a16:creationId xmlns:a16="http://schemas.microsoft.com/office/drawing/2014/main" id="{64CA501D-7637-63C1-DC15-1AE05EEFECE0}"/>
              </a:ext>
            </a:extLst>
          </p:cNvPr>
          <p:cNvSpPr/>
          <p:nvPr/>
        </p:nvSpPr>
        <p:spPr>
          <a:xfrm>
            <a:off x="2987675" y="5300663"/>
            <a:ext cx="912813" cy="433387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/>
          </a:p>
        </p:txBody>
      </p:sp>
      <p:sp>
        <p:nvSpPr>
          <p:cNvPr id="19483" name="CasellaDiTesto 115">
            <a:extLst>
              <a:ext uri="{FF2B5EF4-FFF2-40B4-BE49-F238E27FC236}">
                <a16:creationId xmlns:a16="http://schemas.microsoft.com/office/drawing/2014/main" id="{18B9800D-745B-CB59-0252-4A98F497F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850" y="5373688"/>
            <a:ext cx="733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600">
                <a:latin typeface="Handlee" pitchFamily="2" charset="0"/>
              </a:rPr>
              <a:t>FileF</a:t>
            </a:r>
          </a:p>
        </p:txBody>
      </p:sp>
      <p:sp>
        <p:nvSpPr>
          <p:cNvPr id="19484" name="CasellaDiTesto 115">
            <a:extLst>
              <a:ext uri="{FF2B5EF4-FFF2-40B4-BE49-F238E27FC236}">
                <a16:creationId xmlns:a16="http://schemas.microsoft.com/office/drawing/2014/main" id="{4A9A434D-4C2E-8237-8973-20335A268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881063"/>
            <a:ext cx="2101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S-RRT Ospedaliera</a:t>
            </a:r>
          </a:p>
        </p:txBody>
      </p:sp>
      <p:cxnSp>
        <p:nvCxnSpPr>
          <p:cNvPr id="127" name="Connettore 2 126">
            <a:extLst>
              <a:ext uri="{FF2B5EF4-FFF2-40B4-BE49-F238E27FC236}">
                <a16:creationId xmlns:a16="http://schemas.microsoft.com/office/drawing/2014/main" id="{FB14F564-F6F2-91BD-C4D1-BCC736EE0F18}"/>
              </a:ext>
            </a:extLst>
          </p:cNvPr>
          <p:cNvCxnSpPr/>
          <p:nvPr/>
        </p:nvCxnSpPr>
        <p:spPr>
          <a:xfrm flipV="1">
            <a:off x="3348038" y="1312863"/>
            <a:ext cx="0" cy="50482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ttore 2 131">
            <a:extLst>
              <a:ext uri="{FF2B5EF4-FFF2-40B4-BE49-F238E27FC236}">
                <a16:creationId xmlns:a16="http://schemas.microsoft.com/office/drawing/2014/main" id="{3DE4E1CE-CDC8-5FDF-91FE-C0FC934D3BB6}"/>
              </a:ext>
            </a:extLst>
          </p:cNvPr>
          <p:cNvCxnSpPr/>
          <p:nvPr/>
        </p:nvCxnSpPr>
        <p:spPr>
          <a:xfrm flipH="1" flipV="1">
            <a:off x="3924300" y="1312863"/>
            <a:ext cx="863600" cy="31591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ttore 2 133">
            <a:extLst>
              <a:ext uri="{FF2B5EF4-FFF2-40B4-BE49-F238E27FC236}">
                <a16:creationId xmlns:a16="http://schemas.microsoft.com/office/drawing/2014/main" id="{81F1A2B8-B05A-A06B-8FAB-335F35677235}"/>
              </a:ext>
            </a:extLst>
          </p:cNvPr>
          <p:cNvCxnSpPr/>
          <p:nvPr/>
        </p:nvCxnSpPr>
        <p:spPr>
          <a:xfrm flipV="1">
            <a:off x="2124075" y="1341438"/>
            <a:ext cx="503238" cy="28733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Angolo ripiegato 136">
            <a:extLst>
              <a:ext uri="{FF2B5EF4-FFF2-40B4-BE49-F238E27FC236}">
                <a16:creationId xmlns:a16="http://schemas.microsoft.com/office/drawing/2014/main" id="{2A609FB0-B853-2933-439D-3936962AD338}"/>
              </a:ext>
            </a:extLst>
          </p:cNvPr>
          <p:cNvSpPr/>
          <p:nvPr/>
        </p:nvSpPr>
        <p:spPr>
          <a:xfrm>
            <a:off x="2411413" y="2349500"/>
            <a:ext cx="2016125" cy="504825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9489" name="CasellaDiTesto 115">
            <a:extLst>
              <a:ext uri="{FF2B5EF4-FFF2-40B4-BE49-F238E27FC236}">
                <a16:creationId xmlns:a16="http://schemas.microsoft.com/office/drawing/2014/main" id="{168843E2-53A6-83E8-E2F9-54B9DFAF1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2420938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S-Somm .Terapia</a:t>
            </a:r>
          </a:p>
        </p:txBody>
      </p:sp>
      <p:sp>
        <p:nvSpPr>
          <p:cNvPr id="19490" name="CasellaDiTesto 115">
            <a:extLst>
              <a:ext uri="{FF2B5EF4-FFF2-40B4-BE49-F238E27FC236}">
                <a16:creationId xmlns:a16="http://schemas.microsoft.com/office/drawing/2014/main" id="{DBB7414D-C64F-5D66-0DEC-8F89BE94A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3141663"/>
            <a:ext cx="1223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S-RRT*</a:t>
            </a:r>
          </a:p>
        </p:txBody>
      </p:sp>
      <p:sp>
        <p:nvSpPr>
          <p:cNvPr id="19491" name="CasellaDiTesto 120">
            <a:extLst>
              <a:ext uri="{FF2B5EF4-FFF2-40B4-BE49-F238E27FC236}">
                <a16:creationId xmlns:a16="http://schemas.microsoft.com/office/drawing/2014/main" id="{FE5BF2DA-B843-A30E-5DDE-7346862A1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060575"/>
            <a:ext cx="28082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S.C. Farmacia  Osp</a:t>
            </a:r>
          </a:p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Consulenza farmacologica</a:t>
            </a:r>
          </a:p>
        </p:txBody>
      </p: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C04D2E04-ECFD-7995-FC0F-7F29E82CE880}"/>
              </a:ext>
            </a:extLst>
          </p:cNvPr>
          <p:cNvCxnSpPr/>
          <p:nvPr/>
        </p:nvCxnSpPr>
        <p:spPr>
          <a:xfrm>
            <a:off x="4427538" y="2565400"/>
            <a:ext cx="1152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93" name="CasellaDiTesto 120">
            <a:extLst>
              <a:ext uri="{FF2B5EF4-FFF2-40B4-BE49-F238E27FC236}">
                <a16:creationId xmlns:a16="http://schemas.microsoft.com/office/drawing/2014/main" id="{BCD43F6B-D23B-AAD6-E058-CFDED50F8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3068638"/>
            <a:ext cx="2808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RRT</a:t>
            </a:r>
          </a:p>
        </p:txBody>
      </p:sp>
      <p:cxnSp>
        <p:nvCxnSpPr>
          <p:cNvPr id="84" name="Connettore 1 83">
            <a:extLst>
              <a:ext uri="{FF2B5EF4-FFF2-40B4-BE49-F238E27FC236}">
                <a16:creationId xmlns:a16="http://schemas.microsoft.com/office/drawing/2014/main" id="{A941C062-23B4-7CE6-15D9-AA1569CBF6E0}"/>
              </a:ext>
            </a:extLst>
          </p:cNvPr>
          <p:cNvCxnSpPr/>
          <p:nvPr/>
        </p:nvCxnSpPr>
        <p:spPr>
          <a:xfrm>
            <a:off x="5940425" y="3284538"/>
            <a:ext cx="7191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95" name="CasellaDiTesto 120">
            <a:extLst>
              <a:ext uri="{FF2B5EF4-FFF2-40B4-BE49-F238E27FC236}">
                <a16:creationId xmlns:a16="http://schemas.microsoft.com/office/drawing/2014/main" id="{E84BDA48-950D-91DB-5EEB-C9EE8A2C0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005263"/>
            <a:ext cx="33845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Counseling</a:t>
            </a:r>
          </a:p>
          <a:p>
            <a:pPr algn="ctr" eaLnBrk="1" hangingPunct="1"/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Ed terapeutica</a:t>
            </a:r>
          </a:p>
          <a:p>
            <a:pPr algn="ctr" eaLnBrk="1" hangingPunct="1"/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Monitoraggio ade</a:t>
            </a:r>
          </a:p>
          <a:p>
            <a:pPr algn="ctr" eaLnBrk="1" hangingPunct="1"/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Verifica prescrizioni/Scheda RRT</a:t>
            </a:r>
          </a:p>
        </p:txBody>
      </p:sp>
      <p:cxnSp>
        <p:nvCxnSpPr>
          <p:cNvPr id="86" name="Connettore 1 85">
            <a:extLst>
              <a:ext uri="{FF2B5EF4-FFF2-40B4-BE49-F238E27FC236}">
                <a16:creationId xmlns:a16="http://schemas.microsoft.com/office/drawing/2014/main" id="{E5F52DED-BD2C-EAA9-86A5-C053667AA852}"/>
              </a:ext>
            </a:extLst>
          </p:cNvPr>
          <p:cNvCxnSpPr/>
          <p:nvPr/>
        </p:nvCxnSpPr>
        <p:spPr>
          <a:xfrm>
            <a:off x="4716463" y="4365625"/>
            <a:ext cx="7191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2 86">
            <a:extLst>
              <a:ext uri="{FF2B5EF4-FFF2-40B4-BE49-F238E27FC236}">
                <a16:creationId xmlns:a16="http://schemas.microsoft.com/office/drawing/2014/main" id="{C9E72C4D-4B55-807A-CA5C-2EDF6A3033F8}"/>
              </a:ext>
            </a:extLst>
          </p:cNvPr>
          <p:cNvCxnSpPr>
            <a:endCxn id="10" idx="2"/>
          </p:cNvCxnSpPr>
          <p:nvPr/>
        </p:nvCxnSpPr>
        <p:spPr>
          <a:xfrm flipV="1">
            <a:off x="1547813" y="2133600"/>
            <a:ext cx="15875" cy="93503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ttore 2 95">
            <a:extLst>
              <a:ext uri="{FF2B5EF4-FFF2-40B4-BE49-F238E27FC236}">
                <a16:creationId xmlns:a16="http://schemas.microsoft.com/office/drawing/2014/main" id="{6B98A945-0DD1-AC0D-ED2B-7EDB97951A4D}"/>
              </a:ext>
            </a:extLst>
          </p:cNvPr>
          <p:cNvCxnSpPr/>
          <p:nvPr/>
        </p:nvCxnSpPr>
        <p:spPr>
          <a:xfrm flipV="1">
            <a:off x="5219700" y="2133600"/>
            <a:ext cx="17463" cy="93503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99" name="CasellaDiTesto 120">
            <a:extLst>
              <a:ext uri="{FF2B5EF4-FFF2-40B4-BE49-F238E27FC236}">
                <a16:creationId xmlns:a16="http://schemas.microsoft.com/office/drawing/2014/main" id="{3D8C3E49-0012-CBD3-D26D-AFD9A130A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1455738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Team – Amb.Geriatrico</a:t>
            </a:r>
          </a:p>
        </p:txBody>
      </p:sp>
      <p:sp>
        <p:nvSpPr>
          <p:cNvPr id="19500" name="CasellaDiTesto 120">
            <a:extLst>
              <a:ext uri="{FF2B5EF4-FFF2-40B4-BE49-F238E27FC236}">
                <a16:creationId xmlns:a16="http://schemas.microsoft.com/office/drawing/2014/main" id="{DB2CAEC9-8583-E30E-0E1B-F05CB7CE2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846263"/>
            <a:ext cx="28082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Team </a:t>
            </a:r>
          </a:p>
        </p:txBody>
      </p:sp>
      <p:sp>
        <p:nvSpPr>
          <p:cNvPr id="19501" name="CasellaDiTesto 120">
            <a:extLst>
              <a:ext uri="{FF2B5EF4-FFF2-40B4-BE49-F238E27FC236}">
                <a16:creationId xmlns:a16="http://schemas.microsoft.com/office/drawing/2014/main" id="{E5FC1EC9-7C10-5103-1AE5-DED8B2B89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844675"/>
            <a:ext cx="280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Team </a:t>
            </a:r>
          </a:p>
          <a:p>
            <a:pPr algn="ctr" eaLnBrk="1" hangingPunct="1">
              <a:lnSpc>
                <a:spcPct val="150000"/>
              </a:lnSpc>
            </a:pPr>
            <a:r>
              <a:rPr lang="it-IT" altLang="en-US" sz="1600" b="1">
                <a:solidFill>
                  <a:srgbClr val="00B050"/>
                </a:solidFill>
                <a:latin typeface="Handlee" pitchFamily="2" charset="0"/>
              </a:rPr>
              <a:t>SC Onco-ematologia</a:t>
            </a:r>
          </a:p>
          <a:p>
            <a:pPr algn="ctr" eaLnBrk="1" hangingPunct="1">
              <a:lnSpc>
                <a:spcPct val="150000"/>
              </a:lnSpc>
            </a:pPr>
            <a:endParaRPr lang="it-IT" altLang="en-US" sz="1600" b="1">
              <a:solidFill>
                <a:srgbClr val="00B050"/>
              </a:solidFill>
              <a:latin typeface="Handlee" pitchFamily="2" charset="0"/>
            </a:endParaRPr>
          </a:p>
        </p:txBody>
      </p:sp>
      <p:pic>
        <p:nvPicPr>
          <p:cNvPr id="48" name="Picture 7">
            <a:extLst>
              <a:ext uri="{FF2B5EF4-FFF2-40B4-BE49-F238E27FC236}">
                <a16:creationId xmlns:a16="http://schemas.microsoft.com/office/drawing/2014/main" id="{995F9E3F-6A27-A4D4-C3D5-A852C6820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419872" y="5839966"/>
            <a:ext cx="1224136" cy="82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89849496-3F27-FE4C-BDA0-C3A6FA1E9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5877272"/>
            <a:ext cx="122413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>
            <a:extLst>
              <a:ext uri="{FF2B5EF4-FFF2-40B4-BE49-F238E27FC236}">
                <a16:creationId xmlns:a16="http://schemas.microsoft.com/office/drawing/2014/main" id="{2C8C461A-87EF-99AC-5FC7-410DA5214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051720" y="5733256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>
            <a:extLst>
              <a:ext uri="{FF2B5EF4-FFF2-40B4-BE49-F238E27FC236}">
                <a16:creationId xmlns:a16="http://schemas.microsoft.com/office/drawing/2014/main" id="{B4262672-A287-4D15-BE79-39277C23A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576" y="6237312"/>
            <a:ext cx="115277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06" name="CasellaDiTesto 104">
            <a:extLst>
              <a:ext uri="{FF2B5EF4-FFF2-40B4-BE49-F238E27FC236}">
                <a16:creationId xmlns:a16="http://schemas.microsoft.com/office/drawing/2014/main" id="{4A37C283-8DBF-BF01-0D4F-D9FB6B4AAB0F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273844" y="5928519"/>
            <a:ext cx="1227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rgbClr val="0070C0"/>
                </a:solidFill>
                <a:latin typeface="Handlee" pitchFamily="2" charset="0"/>
              </a:rPr>
              <a:t>Territorio</a:t>
            </a:r>
          </a:p>
        </p:txBody>
      </p:sp>
      <p:sp>
        <p:nvSpPr>
          <p:cNvPr id="19507" name="CasellaDiTesto 116">
            <a:extLst>
              <a:ext uri="{FF2B5EF4-FFF2-40B4-BE49-F238E27FC236}">
                <a16:creationId xmlns:a16="http://schemas.microsoft.com/office/drawing/2014/main" id="{EE444BA8-2995-6C1E-2B44-840768D26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876925"/>
            <a:ext cx="1062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RSA/LD</a:t>
            </a:r>
          </a:p>
        </p:txBody>
      </p:sp>
      <p:sp>
        <p:nvSpPr>
          <p:cNvPr id="19508" name="CasellaDiTesto 117">
            <a:extLst>
              <a:ext uri="{FF2B5EF4-FFF2-40B4-BE49-F238E27FC236}">
                <a16:creationId xmlns:a16="http://schemas.microsoft.com/office/drawing/2014/main" id="{7AE8A049-F56C-F85C-3503-D073B472F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021388"/>
            <a:ext cx="758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MMG</a:t>
            </a:r>
          </a:p>
        </p:txBody>
      </p:sp>
      <p:sp>
        <p:nvSpPr>
          <p:cNvPr id="19509" name="CasellaDiTesto 119">
            <a:extLst>
              <a:ext uri="{FF2B5EF4-FFF2-40B4-BE49-F238E27FC236}">
                <a16:creationId xmlns:a16="http://schemas.microsoft.com/office/drawing/2014/main" id="{5A955AB0-FDCF-5C76-1005-2B03D1720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6308725"/>
            <a:ext cx="649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Spec</a:t>
            </a:r>
          </a:p>
        </p:txBody>
      </p:sp>
      <p:sp>
        <p:nvSpPr>
          <p:cNvPr id="19510" name="CasellaDiTesto 120">
            <a:extLst>
              <a:ext uri="{FF2B5EF4-FFF2-40B4-BE49-F238E27FC236}">
                <a16:creationId xmlns:a16="http://schemas.microsoft.com/office/drawing/2014/main" id="{78636735-9CB9-D3CB-6015-5955CB82A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5945188"/>
            <a:ext cx="1871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it-IT" altLang="en-US" b="1">
                <a:solidFill>
                  <a:srgbClr val="00B050"/>
                </a:solidFill>
                <a:latin typeface="Handlee" pitchFamily="2" charset="0"/>
              </a:rPr>
              <a:t>Farmacia </a:t>
            </a:r>
          </a:p>
        </p:txBody>
      </p:sp>
      <p:cxnSp>
        <p:nvCxnSpPr>
          <p:cNvPr id="59" name="Connettore 2 58">
            <a:extLst>
              <a:ext uri="{FF2B5EF4-FFF2-40B4-BE49-F238E27FC236}">
                <a16:creationId xmlns:a16="http://schemas.microsoft.com/office/drawing/2014/main" id="{1987C11B-FE6D-7C98-8A04-8708587E272D}"/>
              </a:ext>
            </a:extLst>
          </p:cNvPr>
          <p:cNvCxnSpPr>
            <a:endCxn id="48" idx="3"/>
          </p:cNvCxnSpPr>
          <p:nvPr/>
        </p:nvCxnSpPr>
        <p:spPr>
          <a:xfrm flipH="1" flipV="1">
            <a:off x="4643438" y="6254750"/>
            <a:ext cx="1728787" cy="17463"/>
          </a:xfrm>
          <a:prstGeom prst="straightConnector1">
            <a:avLst/>
          </a:prstGeom>
          <a:ln w="28575">
            <a:solidFill>
              <a:srgbClr val="92D05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2 60">
            <a:extLst>
              <a:ext uri="{FF2B5EF4-FFF2-40B4-BE49-F238E27FC236}">
                <a16:creationId xmlns:a16="http://schemas.microsoft.com/office/drawing/2014/main" id="{4015533E-FA2F-BCAA-6284-05B102A260FE}"/>
              </a:ext>
            </a:extLst>
          </p:cNvPr>
          <p:cNvCxnSpPr>
            <a:stCxn id="50" idx="0"/>
          </p:cNvCxnSpPr>
          <p:nvPr/>
        </p:nvCxnSpPr>
        <p:spPr>
          <a:xfrm flipV="1">
            <a:off x="2555875" y="5373688"/>
            <a:ext cx="144463" cy="35877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CFC18DBF-8D65-2C83-129F-85A973379C06}"/>
              </a:ext>
            </a:extLst>
          </p:cNvPr>
          <p:cNvCxnSpPr>
            <a:stCxn id="48" idx="1"/>
          </p:cNvCxnSpPr>
          <p:nvPr/>
        </p:nvCxnSpPr>
        <p:spPr>
          <a:xfrm flipH="1" flipV="1">
            <a:off x="3059113" y="6238875"/>
            <a:ext cx="360362" cy="1587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>
            <a:extLst>
              <a:ext uri="{FF2B5EF4-FFF2-40B4-BE49-F238E27FC236}">
                <a16:creationId xmlns:a16="http://schemas.microsoft.com/office/drawing/2014/main" id="{3E8DD1D9-40B8-2C9D-97A5-C72E846B8D2A}"/>
              </a:ext>
            </a:extLst>
          </p:cNvPr>
          <p:cNvCxnSpPr/>
          <p:nvPr/>
        </p:nvCxnSpPr>
        <p:spPr>
          <a:xfrm flipH="1" flipV="1">
            <a:off x="4716463" y="4625975"/>
            <a:ext cx="1943100" cy="93662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2 69">
            <a:extLst>
              <a:ext uri="{FF2B5EF4-FFF2-40B4-BE49-F238E27FC236}">
                <a16:creationId xmlns:a16="http://schemas.microsoft.com/office/drawing/2014/main" id="{B58846F8-C83E-95ED-2022-D628271458B6}"/>
              </a:ext>
            </a:extLst>
          </p:cNvPr>
          <p:cNvCxnSpPr/>
          <p:nvPr/>
        </p:nvCxnSpPr>
        <p:spPr>
          <a:xfrm flipH="1">
            <a:off x="1763713" y="6092825"/>
            <a:ext cx="287337" cy="2159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16" name="CasellaDiTesto 115">
            <a:extLst>
              <a:ext uri="{FF2B5EF4-FFF2-40B4-BE49-F238E27FC236}">
                <a16:creationId xmlns:a16="http://schemas.microsoft.com/office/drawing/2014/main" id="{0227B7FC-2EE2-3449-D0A8-BDDE07ADA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5188" y="4533900"/>
            <a:ext cx="735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600">
                <a:latin typeface="Handlee" pitchFamily="2" charset="0"/>
              </a:rPr>
              <a:t>I°ciclo</a:t>
            </a:r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35ACCBE4-62DB-E160-F30F-1115EC56B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7584" y="5445224"/>
            <a:ext cx="115212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18" name="CasellaDiTesto 119">
            <a:extLst>
              <a:ext uri="{FF2B5EF4-FFF2-40B4-BE49-F238E27FC236}">
                <a16:creationId xmlns:a16="http://schemas.microsoft.com/office/drawing/2014/main" id="{DF4561A2-1E92-1FED-00CD-E742218C4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5516563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ASL</a:t>
            </a:r>
          </a:p>
        </p:txBody>
      </p:sp>
      <p:cxnSp>
        <p:nvCxnSpPr>
          <p:cNvPr id="76" name="Connettore 2 75">
            <a:extLst>
              <a:ext uri="{FF2B5EF4-FFF2-40B4-BE49-F238E27FC236}">
                <a16:creationId xmlns:a16="http://schemas.microsoft.com/office/drawing/2014/main" id="{93992A44-84AF-AE6F-DF5B-36EA2C5476FD}"/>
              </a:ext>
            </a:extLst>
          </p:cNvPr>
          <p:cNvCxnSpPr/>
          <p:nvPr/>
        </p:nvCxnSpPr>
        <p:spPr>
          <a:xfrm flipH="1" flipV="1">
            <a:off x="1908175" y="5661025"/>
            <a:ext cx="215900" cy="2159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ttore 2 76">
            <a:extLst>
              <a:ext uri="{FF2B5EF4-FFF2-40B4-BE49-F238E27FC236}">
                <a16:creationId xmlns:a16="http://schemas.microsoft.com/office/drawing/2014/main" id="{6985622F-EF92-03AE-F766-41DE4C5C8948}"/>
              </a:ext>
            </a:extLst>
          </p:cNvPr>
          <p:cNvCxnSpPr>
            <a:stCxn id="74" idx="0"/>
          </p:cNvCxnSpPr>
          <p:nvPr/>
        </p:nvCxnSpPr>
        <p:spPr>
          <a:xfrm flipV="1">
            <a:off x="1403350" y="5013325"/>
            <a:ext cx="792163" cy="4318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>
            <a:extLst>
              <a:ext uri="{FF2B5EF4-FFF2-40B4-BE49-F238E27FC236}">
                <a16:creationId xmlns:a16="http://schemas.microsoft.com/office/drawing/2014/main" id="{9723E9B0-53E6-1150-1DFA-42671BCD32C0}"/>
              </a:ext>
            </a:extLst>
          </p:cNvPr>
          <p:cNvCxnSpPr/>
          <p:nvPr/>
        </p:nvCxnSpPr>
        <p:spPr>
          <a:xfrm flipH="1">
            <a:off x="1619250" y="6092825"/>
            <a:ext cx="360363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ttore 2 81">
            <a:extLst>
              <a:ext uri="{FF2B5EF4-FFF2-40B4-BE49-F238E27FC236}">
                <a16:creationId xmlns:a16="http://schemas.microsoft.com/office/drawing/2014/main" id="{71EF11F3-F7D1-BB74-6579-EA2EE0C415FD}"/>
              </a:ext>
            </a:extLst>
          </p:cNvPr>
          <p:cNvCxnSpPr/>
          <p:nvPr/>
        </p:nvCxnSpPr>
        <p:spPr>
          <a:xfrm flipH="1" flipV="1">
            <a:off x="3995738" y="5589588"/>
            <a:ext cx="2305050" cy="36036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23" name="Rettangolo 70">
            <a:extLst>
              <a:ext uri="{FF2B5EF4-FFF2-40B4-BE49-F238E27FC236}">
                <a16:creationId xmlns:a16="http://schemas.microsoft.com/office/drawing/2014/main" id="{110CA690-719A-EA03-2434-034FF2C74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88913"/>
            <a:ext cx="7704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...Sviluppo di flussi di lavoro , Identificazione di ruoli e responsabilità.</a:t>
            </a:r>
          </a:p>
        </p:txBody>
      </p:sp>
      <p:pic>
        <p:nvPicPr>
          <p:cNvPr id="71" name="~PP1552.WAV">
            <a:hlinkClick r:id="" action="ppaction://media"/>
            <a:extLst>
              <a:ext uri="{FF2B5EF4-FFF2-40B4-BE49-F238E27FC236}">
                <a16:creationId xmlns:a16="http://schemas.microsoft.com/office/drawing/2014/main" id="{ED9B5E17-06EA-4552-2864-3FA0F09645F9}"/>
              </a:ext>
            </a:extLst>
          </p:cNvPr>
          <p:cNvPicPr>
            <a:picLocks noRot="1" noChangeAspect="1"/>
          </p:cNvPicPr>
          <p:nvPr>
            <a:wavAudioFile r:embed="rId1" name="~PP155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10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>
            <a:extLst>
              <a:ext uri="{FF2B5EF4-FFF2-40B4-BE49-F238E27FC236}">
                <a16:creationId xmlns:a16="http://schemas.microsoft.com/office/drawing/2014/main" id="{540C982D-5A82-9EEE-48DB-4B59A57CE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9" r="2322" b="6250"/>
          <a:stretch>
            <a:fillRect/>
          </a:stretch>
        </p:blipFill>
        <p:spPr bwMode="auto">
          <a:xfrm>
            <a:off x="827088" y="2420938"/>
            <a:ext cx="7307262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ttangolo 1">
            <a:extLst>
              <a:ext uri="{FF2B5EF4-FFF2-40B4-BE49-F238E27FC236}">
                <a16:creationId xmlns:a16="http://schemas.microsoft.com/office/drawing/2014/main" id="{25D8F13F-1051-18C9-176C-47E906542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628775"/>
            <a:ext cx="7704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it-IT" altLang="en-US" sz="2400">
                <a:solidFill>
                  <a:srgbClr val="0070C0"/>
                </a:solidFill>
                <a:latin typeface="Handlee" pitchFamily="2" charset="0"/>
              </a:rPr>
              <a:t>Suite NavFarma</a:t>
            </a:r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® </a:t>
            </a:r>
            <a:r>
              <a:rPr lang="it-IT" altLang="en-US" sz="2400">
                <a:solidFill>
                  <a:srgbClr val="0070C0"/>
                </a:solidFill>
                <a:latin typeface="Handlee" pitchFamily="2" charset="0"/>
              </a:rPr>
              <a:t>di  Infologic Srl – Software per la RRT</a:t>
            </a:r>
          </a:p>
        </p:txBody>
      </p:sp>
      <p:sp>
        <p:nvSpPr>
          <p:cNvPr id="20484" name="Rettangolo 8">
            <a:extLst>
              <a:ext uri="{FF2B5EF4-FFF2-40B4-BE49-F238E27FC236}">
                <a16:creationId xmlns:a16="http://schemas.microsoft.com/office/drawing/2014/main" id="{9BA9BCE6-D939-E53B-8153-CACA8EC0B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333375"/>
            <a:ext cx="2555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 Necessita di tempo</a:t>
            </a:r>
          </a:p>
        </p:txBody>
      </p:sp>
      <p:sp>
        <p:nvSpPr>
          <p:cNvPr id="20485" name="Rettangolo 18">
            <a:extLst>
              <a:ext uri="{FF2B5EF4-FFF2-40B4-BE49-F238E27FC236}">
                <a16:creationId xmlns:a16="http://schemas.microsoft.com/office/drawing/2014/main" id="{ED6E3782-2CE6-B311-B4F4-D5B86EF9D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98107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Clinical Decision Support System </a:t>
            </a:r>
          </a:p>
        </p:txBody>
      </p:sp>
      <p:pic>
        <p:nvPicPr>
          <p:cNvPr id="20486" name="Picture 3">
            <a:extLst>
              <a:ext uri="{FF2B5EF4-FFF2-40B4-BE49-F238E27FC236}">
                <a16:creationId xmlns:a16="http://schemas.microsoft.com/office/drawing/2014/main" id="{6165D961-CE02-4CF2-8EC2-CB272BCC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7"/>
          <a:stretch>
            <a:fillRect/>
          </a:stretch>
        </p:blipFill>
        <p:spPr bwMode="auto">
          <a:xfrm>
            <a:off x="1547813" y="476250"/>
            <a:ext cx="10795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94.WAV">
            <a:hlinkClick r:id="" action="ppaction://media"/>
            <a:extLst>
              <a:ext uri="{FF2B5EF4-FFF2-40B4-BE49-F238E27FC236}">
                <a16:creationId xmlns:a16="http://schemas.microsoft.com/office/drawing/2014/main" id="{96E165C8-3492-CD4E-F3F0-20C8EAF7CDC0}"/>
              </a:ext>
            </a:extLst>
          </p:cNvPr>
          <p:cNvPicPr>
            <a:picLocks noRot="1" noChangeAspect="1"/>
          </p:cNvPicPr>
          <p:nvPr>
            <a:wavAudioFile r:embed="rId1" name="~PP94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5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sellaDiTesto 1">
            <a:extLst>
              <a:ext uri="{FF2B5EF4-FFF2-40B4-BE49-F238E27FC236}">
                <a16:creationId xmlns:a16="http://schemas.microsoft.com/office/drawing/2014/main" id="{D7DB034E-33FB-89BB-AB60-F57512C8D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260350"/>
            <a:ext cx="1284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Caso 1</a:t>
            </a:r>
          </a:p>
        </p:txBody>
      </p:sp>
      <p:sp>
        <p:nvSpPr>
          <p:cNvPr id="3075" name="CasellaDiTesto 2">
            <a:extLst>
              <a:ext uri="{FF2B5EF4-FFF2-40B4-BE49-F238E27FC236}">
                <a16:creationId xmlns:a16="http://schemas.microsoft.com/office/drawing/2014/main" id="{8C5F8BF2-75FD-EE91-6123-8E4B6743B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765175"/>
            <a:ext cx="76660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BA.CA. – 10/12/1923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Accesso – Ambulatorio Geriatrico del Dipartimento di Emergenza e accettazione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 </a:t>
            </a:r>
          </a:p>
        </p:txBody>
      </p:sp>
      <p:pic>
        <p:nvPicPr>
          <p:cNvPr id="3076" name="Picture 2">
            <a:extLst>
              <a:ext uri="{FF2B5EF4-FFF2-40B4-BE49-F238E27FC236}">
                <a16:creationId xmlns:a16="http://schemas.microsoft.com/office/drawing/2014/main" id="{1B7187F5-E6B5-28E3-A7E9-39982DF69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7" t="30141" r="24741" b="16704"/>
          <a:stretch>
            <a:fillRect/>
          </a:stretch>
        </p:blipFill>
        <p:spPr bwMode="auto">
          <a:xfrm>
            <a:off x="107950" y="1773238"/>
            <a:ext cx="90360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ttangolo 4">
            <a:extLst>
              <a:ext uri="{FF2B5EF4-FFF2-40B4-BE49-F238E27FC236}">
                <a16:creationId xmlns:a16="http://schemas.microsoft.com/office/drawing/2014/main" id="{44C1ABED-C193-2847-2A51-8FE4B33F6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484313"/>
            <a:ext cx="251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B06ECBE6-B7BC-1B87-2A67-1518679D5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1484313"/>
            <a:ext cx="1554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Riconciliazione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2BD279A-985D-9847-5395-015F9C93BA1C}"/>
              </a:ext>
            </a:extLst>
          </p:cNvPr>
          <p:cNvSpPr/>
          <p:nvPr/>
        </p:nvSpPr>
        <p:spPr>
          <a:xfrm>
            <a:off x="5967413" y="2087563"/>
            <a:ext cx="863600" cy="14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8D6488-5F15-36D8-1358-28C2C446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0" y="2195513"/>
            <a:ext cx="665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C9C09AB-F204-ED8B-CD96-B44010F336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2597150"/>
            <a:ext cx="665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B1A176B-D1C6-AF44-3462-EC4607387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3203575"/>
            <a:ext cx="665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0916595-5B9C-39BD-4E9F-5DC22105E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3821113"/>
            <a:ext cx="665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1BDCD8B-FB97-2DDF-FA57-79BF08058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4643438"/>
            <a:ext cx="665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4CC6B43-9F58-2386-6524-445F3699E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25" y="2392363"/>
            <a:ext cx="1768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Ridotto dosaggio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834B966-5DB7-A2B3-7664-EC7367D4D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3605213"/>
            <a:ext cx="1768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Ridotto dosaggio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7B2B814-347D-C1F7-1679-7B482483A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963" y="3414713"/>
            <a:ext cx="2198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Modificata posologia 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7642FDA-6252-7FC7-5506-3DA98E745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4241800"/>
            <a:ext cx="2198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Modificata posologia 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F87978E0-2822-1AC1-96B3-EE573320E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5589588"/>
            <a:ext cx="396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Segnalata ADR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Stipsi – Inserita Segnalazione nella RNF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19173B0-46D3-6F90-A1BA-BCE69CFCF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300788"/>
            <a:ext cx="6721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Handlee" pitchFamily="2" charset="0"/>
              </a:rPr>
              <a:t>Inappropriatezza prescrittiva (STOPP) – ADR – Cascata prescrittiva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Mancata necessità clinica di farmaci prescritti </a:t>
            </a:r>
          </a:p>
        </p:txBody>
      </p:sp>
      <p:pic>
        <p:nvPicPr>
          <p:cNvPr id="26" name="~PP2111.WAV">
            <a:hlinkClick r:id="" action="ppaction://media"/>
            <a:extLst>
              <a:ext uri="{FF2B5EF4-FFF2-40B4-BE49-F238E27FC236}">
                <a16:creationId xmlns:a16="http://schemas.microsoft.com/office/drawing/2014/main" id="{ABA988B5-E4CC-717D-061B-C2224A81AAEB}"/>
              </a:ext>
            </a:extLst>
          </p:cNvPr>
          <p:cNvPicPr>
            <a:picLocks noRot="1" noChangeAspect="1"/>
          </p:cNvPicPr>
          <p:nvPr>
            <a:wavAudioFile r:embed="rId2" name="~PP2111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2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64AF9FD8-13BF-014F-3E59-A07C96229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7" t="15375" r="21140" b="11781"/>
          <a:stretch>
            <a:fillRect/>
          </a:stretch>
        </p:blipFill>
        <p:spPr bwMode="auto">
          <a:xfrm>
            <a:off x="539750" y="1930400"/>
            <a:ext cx="309403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">
            <a:extLst>
              <a:ext uri="{FF2B5EF4-FFF2-40B4-BE49-F238E27FC236}">
                <a16:creationId xmlns:a16="http://schemas.microsoft.com/office/drawing/2014/main" id="{26E1D304-5E1F-B33B-F8B3-2B58B7B22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9" r="2322" b="6250"/>
          <a:stretch>
            <a:fillRect/>
          </a:stretch>
        </p:blipFill>
        <p:spPr bwMode="auto">
          <a:xfrm>
            <a:off x="5364163" y="2505075"/>
            <a:ext cx="34432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ttangolo 1">
            <a:extLst>
              <a:ext uri="{FF2B5EF4-FFF2-40B4-BE49-F238E27FC236}">
                <a16:creationId xmlns:a16="http://schemas.microsoft.com/office/drawing/2014/main" id="{0D7B3AD4-EA9E-C393-51C3-DBEE111F7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725488"/>
            <a:ext cx="69135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it-IT" altLang="en-US" sz="2400">
                <a:solidFill>
                  <a:srgbClr val="0070C0"/>
                </a:solidFill>
                <a:latin typeface="Handlee" pitchFamily="2" charset="0"/>
              </a:rPr>
              <a:t>Babele - Suite NavFarma di  Infologic</a:t>
            </a:r>
          </a:p>
        </p:txBody>
      </p:sp>
      <p:sp>
        <p:nvSpPr>
          <p:cNvPr id="21509" name="Rettangolo 5">
            <a:extLst>
              <a:ext uri="{FF2B5EF4-FFF2-40B4-BE49-F238E27FC236}">
                <a16:creationId xmlns:a16="http://schemas.microsoft.com/office/drawing/2014/main" id="{9E338219-21A6-FD85-1069-F69816D94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162425"/>
            <a:ext cx="3708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Handlee" pitchFamily="2" charset="0"/>
              </a:rPr>
              <a:t>Babele – Cartella Clinica  e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Scheda di RRT .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Refertazione ed interfaccia con il FSE</a:t>
            </a:r>
            <a:endParaRPr lang="it-IT" altLang="en-US">
              <a:latin typeface="Calibri" panose="020F0502020204030204" pitchFamily="34" charset="0"/>
            </a:endParaRPr>
          </a:p>
        </p:txBody>
      </p:sp>
      <p:sp>
        <p:nvSpPr>
          <p:cNvPr id="21510" name="Rettangolo 6">
            <a:extLst>
              <a:ext uri="{FF2B5EF4-FFF2-40B4-BE49-F238E27FC236}">
                <a16:creationId xmlns:a16="http://schemas.microsoft.com/office/drawing/2014/main" id="{9D37283D-B5F4-6A22-E304-B71CAAEF7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438" y="4594225"/>
            <a:ext cx="36480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Handlee" pitchFamily="2" charset="0"/>
              </a:rPr>
              <a:t>NavFarma – Software  di RRT .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DDIs/HDIs; Info da RCP;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Supporto aderenza terapeutica (App).</a:t>
            </a:r>
          </a:p>
        </p:txBody>
      </p:sp>
      <p:sp>
        <p:nvSpPr>
          <p:cNvPr id="8" name="Freccia circolare in su 7">
            <a:extLst>
              <a:ext uri="{FF2B5EF4-FFF2-40B4-BE49-F238E27FC236}">
                <a16:creationId xmlns:a16="http://schemas.microsoft.com/office/drawing/2014/main" id="{1F3B5D8B-0AB4-079D-8C0D-BC9CD45EDCBE}"/>
              </a:ext>
            </a:extLst>
          </p:cNvPr>
          <p:cNvSpPr/>
          <p:nvPr/>
        </p:nvSpPr>
        <p:spPr>
          <a:xfrm>
            <a:off x="3851275" y="4089400"/>
            <a:ext cx="1296988" cy="5048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Freccia circolare in su 8">
            <a:extLst>
              <a:ext uri="{FF2B5EF4-FFF2-40B4-BE49-F238E27FC236}">
                <a16:creationId xmlns:a16="http://schemas.microsoft.com/office/drawing/2014/main" id="{04A3270E-240D-9DC7-4A2B-A3D0ABF36E07}"/>
              </a:ext>
            </a:extLst>
          </p:cNvPr>
          <p:cNvSpPr/>
          <p:nvPr/>
        </p:nvSpPr>
        <p:spPr>
          <a:xfrm rot="10566447">
            <a:off x="3795713" y="3197225"/>
            <a:ext cx="1295400" cy="5048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21513" name="CasellaDiTesto 9">
            <a:extLst>
              <a:ext uri="{FF2B5EF4-FFF2-40B4-BE49-F238E27FC236}">
                <a16:creationId xmlns:a16="http://schemas.microsoft.com/office/drawing/2014/main" id="{4D6C4CFB-7172-325F-8922-EBFD7EDBF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5138" y="465138"/>
            <a:ext cx="5653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Integrazione dei sistemi gestionali</a:t>
            </a:r>
          </a:p>
        </p:txBody>
      </p:sp>
      <p:pic>
        <p:nvPicPr>
          <p:cNvPr id="10" name="~PP65.WAV">
            <a:hlinkClick r:id="" action="ppaction://media"/>
            <a:extLst>
              <a:ext uri="{FF2B5EF4-FFF2-40B4-BE49-F238E27FC236}">
                <a16:creationId xmlns:a16="http://schemas.microsoft.com/office/drawing/2014/main" id="{A67779CF-F7D9-2D12-8419-5A30DB8E66D0}"/>
              </a:ext>
            </a:extLst>
          </p:cNvPr>
          <p:cNvPicPr>
            <a:picLocks noRot="1" noChangeAspect="1"/>
          </p:cNvPicPr>
          <p:nvPr>
            <a:wavAudioFile r:embed="rId1" name="~PP65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43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>
            <a:extLst>
              <a:ext uri="{FF2B5EF4-FFF2-40B4-BE49-F238E27FC236}">
                <a16:creationId xmlns:a16="http://schemas.microsoft.com/office/drawing/2014/main" id="{248A0554-6041-9C55-F3F4-20F511983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5"/>
          <a:stretch>
            <a:fillRect/>
          </a:stretch>
        </p:blipFill>
        <p:spPr bwMode="auto">
          <a:xfrm>
            <a:off x="3744913" y="4668838"/>
            <a:ext cx="5148262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>
            <a:extLst>
              <a:ext uri="{FF2B5EF4-FFF2-40B4-BE49-F238E27FC236}">
                <a16:creationId xmlns:a16="http://schemas.microsoft.com/office/drawing/2014/main" id="{4A148399-72CF-FA23-03BC-A7AA713B5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44675"/>
            <a:ext cx="68119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>
            <a:extLst>
              <a:ext uri="{FF2B5EF4-FFF2-40B4-BE49-F238E27FC236}">
                <a16:creationId xmlns:a16="http://schemas.microsoft.com/office/drawing/2014/main" id="{9A5448BB-676A-F798-7D57-F39982104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0" t="76755" r="27975"/>
          <a:stretch>
            <a:fillRect/>
          </a:stretch>
        </p:blipFill>
        <p:spPr bwMode="auto">
          <a:xfrm>
            <a:off x="701675" y="5245100"/>
            <a:ext cx="29337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ttangolo 6">
            <a:extLst>
              <a:ext uri="{FF2B5EF4-FFF2-40B4-BE49-F238E27FC236}">
                <a16:creationId xmlns:a16="http://schemas.microsoft.com/office/drawing/2014/main" id="{E8BB0655-49B9-35E8-56A1-A84CE2942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908050"/>
            <a:ext cx="457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Sistemi di automazione per operazioni </a:t>
            </a:r>
          </a:p>
          <a:p>
            <a:pPr algn="ctr"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non professionalizzanti</a:t>
            </a:r>
          </a:p>
        </p:txBody>
      </p:sp>
      <p:pic>
        <p:nvPicPr>
          <p:cNvPr id="22534" name="Picture 2">
            <a:extLst>
              <a:ext uri="{FF2B5EF4-FFF2-40B4-BE49-F238E27FC236}">
                <a16:creationId xmlns:a16="http://schemas.microsoft.com/office/drawing/2014/main" id="{6A2CD9A2-1D5A-805C-43EE-65BA53CAB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8"/>
          <a:stretch>
            <a:fillRect/>
          </a:stretch>
        </p:blipFill>
        <p:spPr bwMode="auto">
          <a:xfrm>
            <a:off x="1619250" y="476250"/>
            <a:ext cx="1008063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ttangolo 8">
            <a:extLst>
              <a:ext uri="{FF2B5EF4-FFF2-40B4-BE49-F238E27FC236}">
                <a16:creationId xmlns:a16="http://schemas.microsoft.com/office/drawing/2014/main" id="{12643063-7CB4-1644-3503-6DAAFB7D2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60350"/>
            <a:ext cx="2555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 Necessita di tempo</a:t>
            </a:r>
          </a:p>
        </p:txBody>
      </p:sp>
      <p:pic>
        <p:nvPicPr>
          <p:cNvPr id="22536" name="Picture 3">
            <a:extLst>
              <a:ext uri="{FF2B5EF4-FFF2-40B4-BE49-F238E27FC236}">
                <a16:creationId xmlns:a16="http://schemas.microsoft.com/office/drawing/2014/main" id="{4CAE625D-2FE7-F37D-5083-6169FF9BE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/>
          <a:stretch>
            <a:fillRect/>
          </a:stretch>
        </p:blipFill>
        <p:spPr bwMode="auto">
          <a:xfrm>
            <a:off x="1835150" y="3267075"/>
            <a:ext cx="5457825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~PP3393.WAV">
            <a:hlinkClick r:id="" action="ppaction://media"/>
            <a:extLst>
              <a:ext uri="{FF2B5EF4-FFF2-40B4-BE49-F238E27FC236}">
                <a16:creationId xmlns:a16="http://schemas.microsoft.com/office/drawing/2014/main" id="{F897A920-1238-37AD-E5D7-1479E44B2DEE}"/>
              </a:ext>
            </a:extLst>
          </p:cNvPr>
          <p:cNvPicPr>
            <a:picLocks noRot="1" noChangeAspect="1"/>
          </p:cNvPicPr>
          <p:nvPr>
            <a:wavAudioFile r:embed="rId1" name="~PP3393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18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>
            <a:extLst>
              <a:ext uri="{FF2B5EF4-FFF2-40B4-BE49-F238E27FC236}">
                <a16:creationId xmlns:a16="http://schemas.microsoft.com/office/drawing/2014/main" id="{534C3623-9A60-20B3-1819-D2D77DE71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911225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>
            <a:extLst>
              <a:ext uri="{FF2B5EF4-FFF2-40B4-BE49-F238E27FC236}">
                <a16:creationId xmlns:a16="http://schemas.microsoft.com/office/drawing/2014/main" id="{4190C537-3EB7-3B23-9179-CFD48FE66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336925"/>
            <a:ext cx="5545138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ttangolo 11">
            <a:extLst>
              <a:ext uri="{FF2B5EF4-FFF2-40B4-BE49-F238E27FC236}">
                <a16:creationId xmlns:a16="http://schemas.microsoft.com/office/drawing/2014/main" id="{F09084AD-A27C-388E-6FB0-D43A99AD9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241925"/>
            <a:ext cx="8350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“IL FARMACISTA CLINICO: QUALE IMPATTO </a:t>
            </a:r>
          </a:p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DELLE PRESTAZIONI EROGATE PER IL SISTEMA SANITARIO NAZIONALE?”</a:t>
            </a:r>
          </a:p>
          <a:p>
            <a:pPr algn="ctr" eaLnBrk="1" hangingPunct="1"/>
            <a:r>
              <a:rPr lang="it-IT" altLang="en-US">
                <a:solidFill>
                  <a:srgbClr val="0070C0"/>
                </a:solidFill>
                <a:latin typeface="Handlee" pitchFamily="2" charset="0"/>
              </a:rPr>
              <a:t>Oral presentation – 28/10/22   h 16:25</a:t>
            </a:r>
            <a:endParaRPr lang="it-IT" altLang="en-US"/>
          </a:p>
        </p:txBody>
      </p:sp>
      <p:sp>
        <p:nvSpPr>
          <p:cNvPr id="23557" name="Rettangolo 6">
            <a:extLst>
              <a:ext uri="{FF2B5EF4-FFF2-40B4-BE49-F238E27FC236}">
                <a16:creationId xmlns:a16="http://schemas.microsoft.com/office/drawing/2014/main" id="{BD33974B-1E4A-565A-C891-E90FD5096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975" y="201613"/>
            <a:ext cx="93440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Char char="w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Necessità di garantire la  tracciabilità delle informazioni </a:t>
            </a:r>
          </a:p>
          <a:p>
            <a:pPr algn="ctr"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per i  clinici intra-extra Ospedale e per i pazienti/caregivers;</a:t>
            </a:r>
          </a:p>
        </p:txBody>
      </p:sp>
      <p:sp>
        <p:nvSpPr>
          <p:cNvPr id="23558" name="Rettangolo 22">
            <a:extLst>
              <a:ext uri="{FF2B5EF4-FFF2-40B4-BE49-F238E27FC236}">
                <a16:creationId xmlns:a16="http://schemas.microsoft.com/office/drawing/2014/main" id="{5F74435D-ABF8-0CD3-1CE0-9501EAD90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865438"/>
            <a:ext cx="6659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Strutturazione di Referti interni per le attività di RRT</a:t>
            </a:r>
          </a:p>
        </p:txBody>
      </p:sp>
      <p:pic>
        <p:nvPicPr>
          <p:cNvPr id="23559" name="Picture 9">
            <a:extLst>
              <a:ext uri="{FF2B5EF4-FFF2-40B4-BE49-F238E27FC236}">
                <a16:creationId xmlns:a16="http://schemas.microsoft.com/office/drawing/2014/main" id="{AA1922F8-8A9C-143B-B5DD-CC091BAC4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360613"/>
            <a:ext cx="10763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Rettangolo 15">
            <a:extLst>
              <a:ext uri="{FF2B5EF4-FFF2-40B4-BE49-F238E27FC236}">
                <a16:creationId xmlns:a16="http://schemas.microsoft.com/office/drawing/2014/main" id="{4B181EAD-9954-1378-9234-F75AF754C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1187450"/>
            <a:ext cx="662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Scheda di Ricognizione e Riconciliazione Informatizzata</a:t>
            </a:r>
          </a:p>
        </p:txBody>
      </p:sp>
      <p:pic>
        <p:nvPicPr>
          <p:cNvPr id="11" name="~PP460.WAV">
            <a:hlinkClick r:id="" action="ppaction://media"/>
            <a:extLst>
              <a:ext uri="{FF2B5EF4-FFF2-40B4-BE49-F238E27FC236}">
                <a16:creationId xmlns:a16="http://schemas.microsoft.com/office/drawing/2014/main" id="{D2E97B47-4C02-FFD8-9153-5150E70ED086}"/>
              </a:ext>
            </a:extLst>
          </p:cNvPr>
          <p:cNvPicPr>
            <a:picLocks noRot="1" noChangeAspect="1"/>
          </p:cNvPicPr>
          <p:nvPr>
            <a:wavAudioFile r:embed="rId1" name="~PP460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47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asellaDiTesto 3">
            <a:extLst>
              <a:ext uri="{FF2B5EF4-FFF2-40B4-BE49-F238E27FC236}">
                <a16:creationId xmlns:a16="http://schemas.microsoft.com/office/drawing/2014/main" id="{CD868CC9-B57C-9B03-7E9D-6ABBEC569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3360738"/>
            <a:ext cx="26352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H) Networking</a:t>
            </a:r>
          </a:p>
          <a:p>
            <a:pPr algn="ctr" eaLnBrk="1" hangingPunct="1"/>
            <a:endParaRPr lang="it-IT" altLang="en-US" sz="3200">
              <a:latin typeface="Handlee" pitchFamily="2" charset="0"/>
            </a:endParaRPr>
          </a:p>
        </p:txBody>
      </p:sp>
      <p:sp>
        <p:nvSpPr>
          <p:cNvPr id="24579" name="CasellaDiTesto 4">
            <a:extLst>
              <a:ext uri="{FF2B5EF4-FFF2-40B4-BE49-F238E27FC236}">
                <a16:creationId xmlns:a16="http://schemas.microsoft.com/office/drawing/2014/main" id="{31D74168-12A0-3B97-ABD9-624ABD96B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5221288"/>
            <a:ext cx="3100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solidFill>
                  <a:srgbClr val="FF0000"/>
                </a:solidFill>
                <a:latin typeface="Handlee" pitchFamily="2" charset="0"/>
              </a:rPr>
              <a:t>Work in progress</a:t>
            </a:r>
          </a:p>
        </p:txBody>
      </p:sp>
      <p:sp>
        <p:nvSpPr>
          <p:cNvPr id="24580" name="Rettangolo 1">
            <a:extLst>
              <a:ext uri="{FF2B5EF4-FFF2-40B4-BE49-F238E27FC236}">
                <a16:creationId xmlns:a16="http://schemas.microsoft.com/office/drawing/2014/main" id="{1222EE4B-C05E-0721-CCF2-2130616CF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946525"/>
            <a:ext cx="87137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it-IT" altLang="en-US" sz="2400">
                <a:solidFill>
                  <a:srgbClr val="0070C0"/>
                </a:solidFill>
                <a:latin typeface="Handlee" pitchFamily="2" charset="0"/>
              </a:rPr>
              <a:t>Strutturazione Team PoliNet con MMG</a:t>
            </a:r>
          </a:p>
          <a:p>
            <a:pPr algn="ctr" eaLnBrk="1" hangingPunct="1">
              <a:lnSpc>
                <a:spcPct val="200000"/>
              </a:lnSpc>
            </a:pPr>
            <a:r>
              <a:rPr lang="it-IT" altLang="en-US" sz="2400">
                <a:solidFill>
                  <a:srgbClr val="0070C0"/>
                </a:solidFill>
                <a:latin typeface="Handlee" pitchFamily="2" charset="0"/>
              </a:rPr>
              <a:t>Sviluppo di piattaforma univoca e Procedure operative condivise</a:t>
            </a:r>
          </a:p>
        </p:txBody>
      </p:sp>
      <p:pic>
        <p:nvPicPr>
          <p:cNvPr id="24581" name="Picture 6">
            <a:extLst>
              <a:ext uri="{FF2B5EF4-FFF2-40B4-BE49-F238E27FC236}">
                <a16:creationId xmlns:a16="http://schemas.microsoft.com/office/drawing/2014/main" id="{71941D37-88DD-81B4-374C-A450082CF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" t="6892" b="6207"/>
          <a:stretch>
            <a:fillRect/>
          </a:stretch>
        </p:blipFill>
        <p:spPr bwMode="auto">
          <a:xfrm>
            <a:off x="7235825" y="407670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>
            <a:extLst>
              <a:ext uri="{FF2B5EF4-FFF2-40B4-BE49-F238E27FC236}">
                <a16:creationId xmlns:a16="http://schemas.microsoft.com/office/drawing/2014/main" id="{F9B5968C-1715-AF6D-0F4C-3D68E742D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852738"/>
            <a:ext cx="981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Rettangolo 9">
            <a:extLst>
              <a:ext uri="{FF2B5EF4-FFF2-40B4-BE49-F238E27FC236}">
                <a16:creationId xmlns:a16="http://schemas.microsoft.com/office/drawing/2014/main" id="{A867093C-6E3C-1CD2-5A20-C7FEA16C4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404813"/>
            <a:ext cx="6678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2000">
                <a:latin typeface="Handlee" pitchFamily="2" charset="0"/>
              </a:rPr>
              <a:t>Necessità di garantire la continuità H-T</a:t>
            </a:r>
          </a:p>
        </p:txBody>
      </p:sp>
      <p:pic>
        <p:nvPicPr>
          <p:cNvPr id="24584" name="Picture 6">
            <a:extLst>
              <a:ext uri="{FF2B5EF4-FFF2-40B4-BE49-F238E27FC236}">
                <a16:creationId xmlns:a16="http://schemas.microsoft.com/office/drawing/2014/main" id="{349446A8-E785-5F4E-98F2-0501CD350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911225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Rettangolo 15">
            <a:extLst>
              <a:ext uri="{FF2B5EF4-FFF2-40B4-BE49-F238E27FC236}">
                <a16:creationId xmlns:a16="http://schemas.microsoft.com/office/drawing/2014/main" id="{0CDC3F0D-84DA-B850-71F4-2F746B61C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1258888"/>
            <a:ext cx="6624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Scheda di Ricognizione e Riconciliazione Informatizzata</a:t>
            </a:r>
          </a:p>
        </p:txBody>
      </p:sp>
      <p:sp>
        <p:nvSpPr>
          <p:cNvPr id="24586" name="Rettangolo 16">
            <a:extLst>
              <a:ext uri="{FF2B5EF4-FFF2-40B4-BE49-F238E27FC236}">
                <a16:creationId xmlns:a16="http://schemas.microsoft.com/office/drawing/2014/main" id="{16B76488-2540-49E4-29CF-509E3CAA1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2738" y="2133600"/>
            <a:ext cx="7561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Competenze di counseling professionale</a:t>
            </a:r>
          </a:p>
        </p:txBody>
      </p:sp>
      <p:pic>
        <p:nvPicPr>
          <p:cNvPr id="24587" name="Picture 2">
            <a:extLst>
              <a:ext uri="{FF2B5EF4-FFF2-40B4-BE49-F238E27FC236}">
                <a16:creationId xmlns:a16="http://schemas.microsoft.com/office/drawing/2014/main" id="{61119AAB-2BE0-EF50-7713-15FAF125D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3" t="1723" r="34669" b="63837"/>
          <a:stretch>
            <a:fillRect/>
          </a:stretch>
        </p:blipFill>
        <p:spPr bwMode="auto">
          <a:xfrm>
            <a:off x="827088" y="1844675"/>
            <a:ext cx="64928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~PP205.WAV">
            <a:hlinkClick r:id="" action="ppaction://media"/>
            <a:extLst>
              <a:ext uri="{FF2B5EF4-FFF2-40B4-BE49-F238E27FC236}">
                <a16:creationId xmlns:a16="http://schemas.microsoft.com/office/drawing/2014/main" id="{93964FB3-5F6A-B853-5842-82389ADCAC0E}"/>
              </a:ext>
            </a:extLst>
          </p:cNvPr>
          <p:cNvPicPr>
            <a:picLocks noRot="1" noChangeAspect="1"/>
          </p:cNvPicPr>
          <p:nvPr>
            <a:wavAudioFile r:embed="rId1" name="~PP205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51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34D4B6BD-594F-2655-51C9-AAFF41C90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5" t="17345" r="32762" b="9813"/>
          <a:stretch>
            <a:fillRect/>
          </a:stretch>
        </p:blipFill>
        <p:spPr bwMode="auto">
          <a:xfrm>
            <a:off x="4859338" y="2492375"/>
            <a:ext cx="3644900" cy="4149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ttangolo 12">
            <a:extLst>
              <a:ext uri="{FF2B5EF4-FFF2-40B4-BE49-F238E27FC236}">
                <a16:creationId xmlns:a16="http://schemas.microsoft.com/office/drawing/2014/main" id="{BADEDCAE-608F-9DB4-0016-6F338B4A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60350"/>
            <a:ext cx="6254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>
                <a:latin typeface="Handlee" pitchFamily="2" charset="0"/>
              </a:rPr>
              <a:t> Necessità di garantire  il controllo del Rischio Clinico</a:t>
            </a:r>
          </a:p>
        </p:txBody>
      </p:sp>
      <p:sp>
        <p:nvSpPr>
          <p:cNvPr id="25604" name="Rettangolo 20">
            <a:extLst>
              <a:ext uri="{FF2B5EF4-FFF2-40B4-BE49-F238E27FC236}">
                <a16:creationId xmlns:a16="http://schemas.microsoft.com/office/drawing/2014/main" id="{7EE59AC0-123E-1D55-26C4-2B40AC7AA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2349500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Valutazione costante RC</a:t>
            </a:r>
            <a:endParaRPr lang="it-IT" altLang="en-US"/>
          </a:p>
        </p:txBody>
      </p:sp>
      <p:pic>
        <p:nvPicPr>
          <p:cNvPr id="25605" name="Picture 4">
            <a:extLst>
              <a:ext uri="{FF2B5EF4-FFF2-40B4-BE49-F238E27FC236}">
                <a16:creationId xmlns:a16="http://schemas.microsoft.com/office/drawing/2014/main" id="{67D14745-D3E0-20EB-4A7A-E47A5DD51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44675"/>
            <a:ext cx="981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>
            <a:extLst>
              <a:ext uri="{FF2B5EF4-FFF2-40B4-BE49-F238E27FC236}">
                <a16:creationId xmlns:a16="http://schemas.microsoft.com/office/drawing/2014/main" id="{76CEB788-95BF-3DE7-4D2F-4F3DD327A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911225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Rettangolo 15">
            <a:extLst>
              <a:ext uri="{FF2B5EF4-FFF2-40B4-BE49-F238E27FC236}">
                <a16:creationId xmlns:a16="http://schemas.microsoft.com/office/drawing/2014/main" id="{B2B799C0-3485-12FE-7269-14FEB2471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1258888"/>
            <a:ext cx="6624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solidFill>
                  <a:srgbClr val="FF0000"/>
                </a:solidFill>
                <a:latin typeface="Handlee" pitchFamily="2" charset="0"/>
              </a:rPr>
              <a:t>Scheda di Ricognizione e Riconciliazione Informatizzata</a:t>
            </a:r>
          </a:p>
        </p:txBody>
      </p:sp>
      <p:pic>
        <p:nvPicPr>
          <p:cNvPr id="9" name="~PP482.WAV">
            <a:hlinkClick r:id="" action="ppaction://media"/>
            <a:extLst>
              <a:ext uri="{FF2B5EF4-FFF2-40B4-BE49-F238E27FC236}">
                <a16:creationId xmlns:a16="http://schemas.microsoft.com/office/drawing/2014/main" id="{0562C691-9995-DB32-75C0-7ED1A4507B97}"/>
              </a:ext>
            </a:extLst>
          </p:cNvPr>
          <p:cNvPicPr>
            <a:picLocks noRot="1" noChangeAspect="1"/>
          </p:cNvPicPr>
          <p:nvPr>
            <a:wavAudioFile r:embed="rId2" name="~PP48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656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ttangolo 10">
            <a:extLst>
              <a:ext uri="{FF2B5EF4-FFF2-40B4-BE49-F238E27FC236}">
                <a16:creationId xmlns:a16="http://schemas.microsoft.com/office/drawing/2014/main" id="{311BCD3B-94C0-F1F3-4BD7-4C486A2E2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188913"/>
            <a:ext cx="842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2000">
                <a:latin typeface="Handlee" pitchFamily="2" charset="0"/>
              </a:rPr>
              <a:t>Necessità di monitoraggio stretto dei pazienti</a:t>
            </a:r>
            <a:endParaRPr lang="it-IT" altLang="en-US" sz="2000"/>
          </a:p>
        </p:txBody>
      </p:sp>
      <p:sp>
        <p:nvSpPr>
          <p:cNvPr id="26627" name="Rectangle 1">
            <a:extLst>
              <a:ext uri="{FF2B5EF4-FFF2-40B4-BE49-F238E27FC236}">
                <a16:creationId xmlns:a16="http://schemas.microsoft.com/office/drawing/2014/main" id="{C167D9CB-6617-E4D6-6437-40F830D61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908050"/>
            <a:ext cx="55451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-17457" rIns="0" bIns="-17457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Servizio di prestazioni in presenza alla </a:t>
            </a:r>
          </a:p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dimissione e consulenze in regime di  ricovero </a:t>
            </a:r>
          </a:p>
        </p:txBody>
      </p:sp>
      <p:pic>
        <p:nvPicPr>
          <p:cNvPr id="26628" name="Picture 2">
            <a:extLst>
              <a:ext uri="{FF2B5EF4-FFF2-40B4-BE49-F238E27FC236}">
                <a16:creationId xmlns:a16="http://schemas.microsoft.com/office/drawing/2014/main" id="{456FDF19-6BB2-D6D8-580F-775241B03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60" b="8232"/>
          <a:stretch>
            <a:fillRect/>
          </a:stretch>
        </p:blipFill>
        <p:spPr bwMode="auto">
          <a:xfrm>
            <a:off x="1476375" y="549275"/>
            <a:ext cx="976313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CB670E6-5F88-7D94-7867-F3FC362DE82F}"/>
              </a:ext>
            </a:extLst>
          </p:cNvPr>
          <p:cNvSpPr/>
          <p:nvPr/>
        </p:nvSpPr>
        <p:spPr>
          <a:xfrm>
            <a:off x="-449263" y="4810125"/>
            <a:ext cx="5345113" cy="70643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latin typeface="Handlee" pitchFamily="2" charset="0"/>
              </a:rPr>
              <a:t> - Follow-up Terapeutico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latin typeface="Handlee" pitchFamily="2" charset="0"/>
              </a:rPr>
              <a:t> - Ricognizione e Riconciliazione Terapeutica</a:t>
            </a:r>
          </a:p>
        </p:txBody>
      </p:sp>
      <p:pic>
        <p:nvPicPr>
          <p:cNvPr id="26630" name="Immagine1">
            <a:extLst>
              <a:ext uri="{FF2B5EF4-FFF2-40B4-BE49-F238E27FC236}">
                <a16:creationId xmlns:a16="http://schemas.microsoft.com/office/drawing/2014/main" id="{083F99CD-A284-BA0E-8D14-7FD6B9766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t="10632" r="67310" b="51636"/>
          <a:stretch>
            <a:fillRect/>
          </a:stretch>
        </p:blipFill>
        <p:spPr bwMode="auto">
          <a:xfrm>
            <a:off x="250825" y="2017713"/>
            <a:ext cx="4033838" cy="26876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A4EF2426-122D-9B57-11C3-9674E0FF49EB}"/>
              </a:ext>
            </a:extLst>
          </p:cNvPr>
          <p:cNvSpPr/>
          <p:nvPr/>
        </p:nvSpPr>
        <p:spPr>
          <a:xfrm>
            <a:off x="971550" y="3789363"/>
            <a:ext cx="1836738" cy="7921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A08358B-FBD6-F21C-E8BE-E003001C9DE3}"/>
              </a:ext>
            </a:extLst>
          </p:cNvPr>
          <p:cNvSpPr/>
          <p:nvPr/>
        </p:nvSpPr>
        <p:spPr>
          <a:xfrm flipV="1">
            <a:off x="684213" y="2133600"/>
            <a:ext cx="1366837" cy="1270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6633" name="Immagine2">
            <a:extLst>
              <a:ext uri="{FF2B5EF4-FFF2-40B4-BE49-F238E27FC236}">
                <a16:creationId xmlns:a16="http://schemas.microsoft.com/office/drawing/2014/main" id="{088DDABE-6C6E-ACA1-2111-7759DFA44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20000" r="64999" b="24706"/>
          <a:stretch>
            <a:fillRect/>
          </a:stretch>
        </p:blipFill>
        <p:spPr bwMode="auto">
          <a:xfrm>
            <a:off x="4716463" y="2060575"/>
            <a:ext cx="4103687" cy="44291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A678B39D-17CF-52BF-08EC-4152D0D98730}"/>
              </a:ext>
            </a:extLst>
          </p:cNvPr>
          <p:cNvSpPr/>
          <p:nvPr/>
        </p:nvSpPr>
        <p:spPr>
          <a:xfrm>
            <a:off x="6372225" y="4192588"/>
            <a:ext cx="1565275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1226FE9C-B290-47DF-54DF-4480F757C449}"/>
              </a:ext>
            </a:extLst>
          </p:cNvPr>
          <p:cNvSpPr/>
          <p:nvPr/>
        </p:nvSpPr>
        <p:spPr>
          <a:xfrm>
            <a:off x="-504825" y="5654675"/>
            <a:ext cx="5346700" cy="10144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latin typeface="Handlee" pitchFamily="2" charset="0"/>
              </a:rPr>
              <a:t>- In presenza, nelle Transizioni di Cura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latin typeface="Handlee" pitchFamily="2" charset="0"/>
              </a:rPr>
              <a:t>- Al domicilio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latin typeface="Handlee" pitchFamily="2" charset="0"/>
              </a:rPr>
              <a:t>- Durante il ricovero</a:t>
            </a:r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349418D7-E3F7-8C28-86D5-D0EAD382BEFA}"/>
              </a:ext>
            </a:extLst>
          </p:cNvPr>
          <p:cNvCxnSpPr/>
          <p:nvPr/>
        </p:nvCxnSpPr>
        <p:spPr>
          <a:xfrm>
            <a:off x="1223963" y="5589588"/>
            <a:ext cx="1889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~PP1001.WAV">
            <a:hlinkClick r:id="" action="ppaction://media"/>
            <a:extLst>
              <a:ext uri="{FF2B5EF4-FFF2-40B4-BE49-F238E27FC236}">
                <a16:creationId xmlns:a16="http://schemas.microsoft.com/office/drawing/2014/main" id="{8EBD6A7C-CB1F-4720-3BB9-25EBAC7DF761}"/>
              </a:ext>
            </a:extLst>
          </p:cNvPr>
          <p:cNvPicPr>
            <a:picLocks noRot="1" noChangeAspect="1"/>
          </p:cNvPicPr>
          <p:nvPr>
            <a:wavAudioFile r:embed="rId2" name="~PP1001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781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Rettangolo 1">
            <a:extLst>
              <a:ext uri="{FF2B5EF4-FFF2-40B4-BE49-F238E27FC236}">
                <a16:creationId xmlns:a16="http://schemas.microsoft.com/office/drawing/2014/main" id="{E6BF947A-E51E-22F3-C59E-0901D9CD6C4F}"/>
              </a:ext>
            </a:extLst>
          </p:cNvPr>
          <p:cNvSpPr/>
          <p:nvPr/>
        </p:nvSpPr>
        <p:spPr>
          <a:xfrm>
            <a:off x="-161925" y="2217738"/>
            <a:ext cx="3725863" cy="4000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 dirty="0">
                <a:solidFill>
                  <a:srgbClr val="0070C0"/>
                </a:solidFill>
                <a:latin typeface="Handlee"/>
              </a:rPr>
              <a:t>Telemedicina /</a:t>
            </a:r>
            <a:r>
              <a:rPr lang="it-IT" sz="2000" b="1" spc="-1" dirty="0" err="1">
                <a:solidFill>
                  <a:srgbClr val="0070C0"/>
                </a:solidFill>
                <a:latin typeface="Handlee"/>
              </a:rPr>
              <a:t>Telefarmacia</a:t>
            </a:r>
            <a:endParaRPr lang="it-IT" sz="2000" spc="-1" dirty="0"/>
          </a:p>
        </p:txBody>
      </p:sp>
      <p:pic>
        <p:nvPicPr>
          <p:cNvPr id="27651" name="Picture 1">
            <a:extLst>
              <a:ext uri="{FF2B5EF4-FFF2-40B4-BE49-F238E27FC236}">
                <a16:creationId xmlns:a16="http://schemas.microsoft.com/office/drawing/2014/main" id="{664EBE67-A8DB-D6B8-2AD9-B9618068E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3" t="13406" r="13301" b="6250"/>
          <a:stretch>
            <a:fillRect/>
          </a:stretch>
        </p:blipFill>
        <p:spPr bwMode="auto">
          <a:xfrm>
            <a:off x="3797300" y="1630363"/>
            <a:ext cx="5202238" cy="5111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2">
            <a:extLst>
              <a:ext uri="{FF2B5EF4-FFF2-40B4-BE49-F238E27FC236}">
                <a16:creationId xmlns:a16="http://schemas.microsoft.com/office/drawing/2014/main" id="{837142D0-D558-2DD1-D294-4EF353082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1" r="38377" b="66734"/>
          <a:stretch>
            <a:fillRect/>
          </a:stretch>
        </p:blipFill>
        <p:spPr bwMode="auto">
          <a:xfrm>
            <a:off x="179388" y="3925888"/>
            <a:ext cx="325755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ttangolo 5">
            <a:extLst>
              <a:ext uri="{FF2B5EF4-FFF2-40B4-BE49-F238E27FC236}">
                <a16:creationId xmlns:a16="http://schemas.microsoft.com/office/drawing/2014/main" id="{F81BCEDB-0CF4-348F-5E5B-6C95F6D83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8" y="4933950"/>
            <a:ext cx="30781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1400">
                <a:solidFill>
                  <a:srgbClr val="0070C0"/>
                </a:solidFill>
                <a:latin typeface="Handlee" pitchFamily="2" charset="0"/>
              </a:rPr>
              <a:t> </a:t>
            </a:r>
            <a:r>
              <a:rPr lang="it-IT" altLang="en-US" sz="1400" b="1">
                <a:solidFill>
                  <a:srgbClr val="0070C0"/>
                </a:solidFill>
                <a:latin typeface="Handlee" pitchFamily="2" charset="0"/>
              </a:rPr>
              <a:t>"Applicazione di un servizio di telefarmacia per il monitoraggio farmacoterapeutico e la ricognizione e riconciliazione terapeutica dei pazienti presi in carico presso la Distribuzione Diretta (DD) dell’A.O. Ordine Mauriziano".</a:t>
            </a:r>
            <a:endParaRPr lang="it-IT" altLang="en-US" sz="1400">
              <a:solidFill>
                <a:srgbClr val="0070C0"/>
              </a:solidFill>
              <a:latin typeface="Handlee" pitchFamily="2" charset="0"/>
            </a:endParaRPr>
          </a:p>
        </p:txBody>
      </p:sp>
      <p:sp>
        <p:nvSpPr>
          <p:cNvPr id="27654" name="Rettangolo 6">
            <a:extLst>
              <a:ext uri="{FF2B5EF4-FFF2-40B4-BE49-F238E27FC236}">
                <a16:creationId xmlns:a16="http://schemas.microsoft.com/office/drawing/2014/main" id="{BEB01E5F-2D0E-7B57-0649-75C713CF8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8" y="3278188"/>
            <a:ext cx="31321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1400">
                <a:latin typeface="Calibri" panose="020F0502020204030204" pitchFamily="34" charset="0"/>
              </a:rPr>
              <a:t>BANDO DI CONCORSO PER L'ATTRIBUZIONE DI BORSE DI STUDIO DI RICERCA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0C40AFF2-33D2-6352-61F6-53C2EDE43264}"/>
              </a:ext>
            </a:extLst>
          </p:cNvPr>
          <p:cNvSpPr/>
          <p:nvPr/>
        </p:nvSpPr>
        <p:spPr>
          <a:xfrm>
            <a:off x="144463" y="3205163"/>
            <a:ext cx="3275012" cy="34559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7656" name="Picture 12">
            <a:extLst>
              <a:ext uri="{FF2B5EF4-FFF2-40B4-BE49-F238E27FC236}">
                <a16:creationId xmlns:a16="http://schemas.microsoft.com/office/drawing/2014/main" id="{448D073F-47D4-4F31-166A-2701E3811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54"/>
          <a:stretch>
            <a:fillRect/>
          </a:stretch>
        </p:blipFill>
        <p:spPr bwMode="auto">
          <a:xfrm>
            <a:off x="1403350" y="549275"/>
            <a:ext cx="1073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Rettangolo 10">
            <a:extLst>
              <a:ext uri="{FF2B5EF4-FFF2-40B4-BE49-F238E27FC236}">
                <a16:creationId xmlns:a16="http://schemas.microsoft.com/office/drawing/2014/main" id="{F535B2C9-7723-9377-4B96-7A8C6038C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188913"/>
            <a:ext cx="842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2000">
                <a:latin typeface="Handlee" pitchFamily="2" charset="0"/>
              </a:rPr>
              <a:t>Necessità di monitoraggio stretto dei pazienti</a:t>
            </a:r>
            <a:endParaRPr lang="it-IT" altLang="en-US" sz="2000"/>
          </a:p>
        </p:txBody>
      </p:sp>
      <p:sp>
        <p:nvSpPr>
          <p:cNvPr id="27658" name="Rectangle 1">
            <a:extLst>
              <a:ext uri="{FF2B5EF4-FFF2-40B4-BE49-F238E27FC236}">
                <a16:creationId xmlns:a16="http://schemas.microsoft.com/office/drawing/2014/main" id="{172ACB1A-EF9E-27B5-4F3A-302AFC4CB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1062038"/>
            <a:ext cx="55451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-17457" rIns="0" bIns="-17457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FF0000"/>
                </a:solidFill>
                <a:latin typeface="Handlee" pitchFamily="2" charset="0"/>
              </a:rPr>
              <a:t>Servizio di telefarmacia per prestazioni da remoto</a:t>
            </a:r>
          </a:p>
        </p:txBody>
      </p:sp>
      <p:pic>
        <p:nvPicPr>
          <p:cNvPr id="12" name="~PP1452.WAV">
            <a:hlinkClick r:id="" action="ppaction://media"/>
            <a:extLst>
              <a:ext uri="{FF2B5EF4-FFF2-40B4-BE49-F238E27FC236}">
                <a16:creationId xmlns:a16="http://schemas.microsoft.com/office/drawing/2014/main" id="{81C2CF2A-B415-8A12-B1A9-B6E2F3B77C76}"/>
              </a:ext>
            </a:extLst>
          </p:cNvPr>
          <p:cNvPicPr>
            <a:picLocks noRot="1" noChangeAspect="1"/>
          </p:cNvPicPr>
          <p:nvPr>
            <a:wavAudioFile r:embed="rId2" name="~PP145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 advTm="330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423885BE-15C4-0D80-1C9E-28E41FFF2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5" t="13683" r="22606" b="20946"/>
          <a:stretch>
            <a:fillRect/>
          </a:stretch>
        </p:blipFill>
        <p:spPr bwMode="auto">
          <a:xfrm>
            <a:off x="1460500" y="981075"/>
            <a:ext cx="60642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ttangolo 5">
            <a:extLst>
              <a:ext uri="{FF2B5EF4-FFF2-40B4-BE49-F238E27FC236}">
                <a16:creationId xmlns:a16="http://schemas.microsoft.com/office/drawing/2014/main" id="{828F91A6-5914-5C87-D88E-9B8353954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1249363"/>
            <a:ext cx="3563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 Necessità di ricostruzione completa della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terapia e delle modalità di assunzione</a:t>
            </a:r>
          </a:p>
        </p:txBody>
      </p:sp>
      <p:sp>
        <p:nvSpPr>
          <p:cNvPr id="28676" name="Rettangolo 6">
            <a:extLst>
              <a:ext uri="{FF2B5EF4-FFF2-40B4-BE49-F238E27FC236}">
                <a16:creationId xmlns:a16="http://schemas.microsoft.com/office/drawing/2014/main" id="{F769AF69-DAF4-B9FA-1227-5F7711C3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4778375"/>
            <a:ext cx="36544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Necessità di garantire la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tracciabilità delle informazioni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per i  clinici intra-extra Ospedale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e per i pazienti/caregivers;</a:t>
            </a:r>
          </a:p>
        </p:txBody>
      </p:sp>
      <p:sp>
        <p:nvSpPr>
          <p:cNvPr id="28677" name="Rettangolo 7">
            <a:extLst>
              <a:ext uri="{FF2B5EF4-FFF2-40B4-BE49-F238E27FC236}">
                <a16:creationId xmlns:a16="http://schemas.microsoft.com/office/drawing/2014/main" id="{51E3B378-96F7-18D7-AC05-0DE9F09F0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3075" y="2565400"/>
            <a:ext cx="3294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Necessità di hard/soft skill 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specifiche, approfondite</a:t>
            </a:r>
            <a:endParaRPr lang="it-IT" altLang="en-US" sz="1400"/>
          </a:p>
        </p:txBody>
      </p:sp>
      <p:sp>
        <p:nvSpPr>
          <p:cNvPr id="28678" name="Rettangolo 8">
            <a:extLst>
              <a:ext uri="{FF2B5EF4-FFF2-40B4-BE49-F238E27FC236}">
                <a16:creationId xmlns:a16="http://schemas.microsoft.com/office/drawing/2014/main" id="{8D48415F-5B29-1AE6-DD15-C35AB614E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5949950"/>
            <a:ext cx="25558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Necessita di tempo</a:t>
            </a:r>
          </a:p>
        </p:txBody>
      </p:sp>
      <p:sp>
        <p:nvSpPr>
          <p:cNvPr id="28679" name="Rettangolo 9">
            <a:extLst>
              <a:ext uri="{FF2B5EF4-FFF2-40B4-BE49-F238E27FC236}">
                <a16:creationId xmlns:a16="http://schemas.microsoft.com/office/drawing/2014/main" id="{790B217F-455F-C5B4-0A2D-49F1F5301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3481388"/>
            <a:ext cx="3367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 Necessità di garantire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la continuità H-T</a:t>
            </a:r>
          </a:p>
        </p:txBody>
      </p:sp>
      <p:sp>
        <p:nvSpPr>
          <p:cNvPr id="28680" name="Rettangolo 10">
            <a:extLst>
              <a:ext uri="{FF2B5EF4-FFF2-40B4-BE49-F238E27FC236}">
                <a16:creationId xmlns:a16="http://schemas.microsoft.com/office/drawing/2014/main" id="{AFE6B938-00C9-DBCC-EF2D-00A313246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22388"/>
            <a:ext cx="2203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Necessità di monitoraggio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stretto dei pazienti</a:t>
            </a:r>
            <a:endParaRPr lang="it-IT" altLang="en-US" sz="1400"/>
          </a:p>
        </p:txBody>
      </p:sp>
      <p:sp>
        <p:nvSpPr>
          <p:cNvPr id="28681" name="Rettangolo 11">
            <a:extLst>
              <a:ext uri="{FF2B5EF4-FFF2-40B4-BE49-F238E27FC236}">
                <a16:creationId xmlns:a16="http://schemas.microsoft.com/office/drawing/2014/main" id="{8C130361-CFA2-0F8F-AD20-A95EDFFE9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4706938"/>
            <a:ext cx="32940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Necessità di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approccio multidisciplinare e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temworking strutturato</a:t>
            </a:r>
            <a:endParaRPr lang="it-IT" altLang="en-US" sz="1400"/>
          </a:p>
        </p:txBody>
      </p:sp>
      <p:sp>
        <p:nvSpPr>
          <p:cNvPr id="28682" name="Rettangolo 12">
            <a:extLst>
              <a:ext uri="{FF2B5EF4-FFF2-40B4-BE49-F238E27FC236}">
                <a16:creationId xmlns:a16="http://schemas.microsoft.com/office/drawing/2014/main" id="{07DCA6F6-C5B5-B02B-367A-47839B2CE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276475"/>
            <a:ext cx="3365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Necessità di garantire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il controllo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del Rischio Clinico</a:t>
            </a:r>
          </a:p>
        </p:txBody>
      </p:sp>
      <p:sp>
        <p:nvSpPr>
          <p:cNvPr id="28683" name="Rectangle 1">
            <a:extLst>
              <a:ext uri="{FF2B5EF4-FFF2-40B4-BE49-F238E27FC236}">
                <a16:creationId xmlns:a16="http://schemas.microsoft.com/office/drawing/2014/main" id="{466B4162-D856-0227-835B-1575BDD30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809750"/>
            <a:ext cx="43195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-17457" rIns="0" bIns="-17457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10-Servizio di consulenze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11-Servizio telefarmacia</a:t>
            </a:r>
          </a:p>
          <a:p>
            <a:pPr eaLnBrk="1" hangingPunct="1"/>
            <a:endParaRPr lang="it-IT" altLang="en-US" sz="1400">
              <a:solidFill>
                <a:srgbClr val="FF0000"/>
              </a:solidFill>
              <a:latin typeface="Handlee" pitchFamily="2" charset="0"/>
            </a:endParaRPr>
          </a:p>
        </p:txBody>
      </p:sp>
      <p:sp>
        <p:nvSpPr>
          <p:cNvPr id="28684" name="Rettangolo 15">
            <a:extLst>
              <a:ext uri="{FF2B5EF4-FFF2-40B4-BE49-F238E27FC236}">
                <a16:creationId xmlns:a16="http://schemas.microsoft.com/office/drawing/2014/main" id="{3F454C75-B3D4-504E-36A6-1C1042B8B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1700213"/>
            <a:ext cx="2698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1-Personale dedicato e Formato</a:t>
            </a:r>
          </a:p>
        </p:txBody>
      </p:sp>
      <p:sp>
        <p:nvSpPr>
          <p:cNvPr id="28685" name="Rettangolo 16">
            <a:extLst>
              <a:ext uri="{FF2B5EF4-FFF2-40B4-BE49-F238E27FC236}">
                <a16:creationId xmlns:a16="http://schemas.microsoft.com/office/drawing/2014/main" id="{E125E266-AB68-4BC8-F207-64ECBC843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997200"/>
            <a:ext cx="4572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3-Competenze di 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counseling professionale/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PK/Pd/PG/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Analisi epidemiologiche/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RWE/FV/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Analisi per pop. Speciali/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Teamworking [...]</a:t>
            </a:r>
          </a:p>
        </p:txBody>
      </p:sp>
      <p:sp>
        <p:nvSpPr>
          <p:cNvPr id="28686" name="Rettangolo 17">
            <a:extLst>
              <a:ext uri="{FF2B5EF4-FFF2-40B4-BE49-F238E27FC236}">
                <a16:creationId xmlns:a16="http://schemas.microsoft.com/office/drawing/2014/main" id="{3BDF6133-E0EA-FC5E-E058-48665BEA0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5426075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4-Strutturazione Team e 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Sviluppo di Modelli strutturati 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e flussi di lavoro definiti/condivisi</a:t>
            </a:r>
          </a:p>
        </p:txBody>
      </p:sp>
      <p:sp>
        <p:nvSpPr>
          <p:cNvPr id="28687" name="Rettangolo 18">
            <a:extLst>
              <a:ext uri="{FF2B5EF4-FFF2-40B4-BE49-F238E27FC236}">
                <a16:creationId xmlns:a16="http://schemas.microsoft.com/office/drawing/2014/main" id="{7958FDCE-8A69-5CD3-7C24-0927DAAD2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4913" y="6165850"/>
            <a:ext cx="4572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5-Clinical Decision Support System 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6-Sistemi di automazione per operazioni 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non professionalizzanti</a:t>
            </a:r>
          </a:p>
        </p:txBody>
      </p:sp>
      <p:sp>
        <p:nvSpPr>
          <p:cNvPr id="28688" name="Rettangolo 19">
            <a:extLst>
              <a:ext uri="{FF2B5EF4-FFF2-40B4-BE49-F238E27FC236}">
                <a16:creationId xmlns:a16="http://schemas.microsoft.com/office/drawing/2014/main" id="{82CD72A9-FECD-F2C8-8C02-114C53D45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1916113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2-Scheda di RRT</a:t>
            </a:r>
          </a:p>
        </p:txBody>
      </p:sp>
      <p:sp>
        <p:nvSpPr>
          <p:cNvPr id="28689" name="Rettangolo 20">
            <a:extLst>
              <a:ext uri="{FF2B5EF4-FFF2-40B4-BE49-F238E27FC236}">
                <a16:creationId xmlns:a16="http://schemas.microsoft.com/office/drawing/2014/main" id="{38042C19-C75B-52F4-034F-2A00F4866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2978150"/>
            <a:ext cx="4572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2-Scheda di RRT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9-Valutazione costante RC</a:t>
            </a:r>
            <a:endParaRPr lang="it-IT" altLang="en-US" sz="1400"/>
          </a:p>
        </p:txBody>
      </p:sp>
      <p:sp>
        <p:nvSpPr>
          <p:cNvPr id="28690" name="Rettangolo 21">
            <a:extLst>
              <a:ext uri="{FF2B5EF4-FFF2-40B4-BE49-F238E27FC236}">
                <a16:creationId xmlns:a16="http://schemas.microsoft.com/office/drawing/2014/main" id="{D6AEA715-FE96-E411-5E9D-36D320F8E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3933825"/>
            <a:ext cx="4572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2 -Scheda di RRT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8-Networking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3-Counseling</a:t>
            </a:r>
            <a:endParaRPr lang="it-IT" altLang="en-US" sz="1400"/>
          </a:p>
        </p:txBody>
      </p:sp>
      <p:sp>
        <p:nvSpPr>
          <p:cNvPr id="28691" name="Rettangolo 22">
            <a:extLst>
              <a:ext uri="{FF2B5EF4-FFF2-40B4-BE49-F238E27FC236}">
                <a16:creationId xmlns:a16="http://schemas.microsoft.com/office/drawing/2014/main" id="{F5F5CCFE-FB20-BD42-71FE-6F32E9802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5661025"/>
            <a:ext cx="4572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it-IT" altLang="en-US" sz="1400">
              <a:solidFill>
                <a:srgbClr val="FF0000"/>
              </a:solidFill>
              <a:latin typeface="Handlee" pitchFamily="2" charset="0"/>
            </a:endParaRP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7-Strutturazione di Referti interni </a:t>
            </a:r>
          </a:p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per le attività di RRT</a:t>
            </a:r>
          </a:p>
        </p:txBody>
      </p:sp>
      <p:sp>
        <p:nvSpPr>
          <p:cNvPr id="28692" name="Rettangolo 23">
            <a:extLst>
              <a:ext uri="{FF2B5EF4-FFF2-40B4-BE49-F238E27FC236}">
                <a16:creationId xmlns:a16="http://schemas.microsoft.com/office/drawing/2014/main" id="{756641D0-5A4A-536D-D4F3-BE4808306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5641975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0000"/>
                </a:solidFill>
                <a:latin typeface="Handlee" pitchFamily="2" charset="0"/>
              </a:rPr>
              <a:t>2- Scheda di RRT</a:t>
            </a:r>
            <a:endParaRPr lang="it-IT" altLang="en-US" sz="1400"/>
          </a:p>
        </p:txBody>
      </p:sp>
      <p:sp>
        <p:nvSpPr>
          <p:cNvPr id="28693" name="CasellaDiTesto 4">
            <a:extLst>
              <a:ext uri="{FF2B5EF4-FFF2-40B4-BE49-F238E27FC236}">
                <a16:creationId xmlns:a16="http://schemas.microsoft.com/office/drawing/2014/main" id="{818A008A-5916-8AE6-2C5E-0B577589F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115888"/>
            <a:ext cx="8359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Deprescrizione e</a:t>
            </a:r>
          </a:p>
          <a:p>
            <a:pPr algn="ctr" eaLnBrk="1" hangingPunct="1"/>
            <a:r>
              <a:rPr lang="it-IT" altLang="en-US" sz="3200">
                <a:latin typeface="Handlee" pitchFamily="2" charset="0"/>
              </a:rPr>
              <a:t>Ricognizione e Riconciliazione Terapeutica (RRT) </a:t>
            </a:r>
          </a:p>
          <a:p>
            <a:pPr algn="ctr" eaLnBrk="1" hangingPunct="1"/>
            <a:endParaRPr lang="it-IT" altLang="en-US" sz="3200">
              <a:latin typeface="Handlee" pitchFamily="2" charset="0"/>
            </a:endParaRPr>
          </a:p>
        </p:txBody>
      </p:sp>
      <p:sp>
        <p:nvSpPr>
          <p:cNvPr id="24" name="CasellaDiTesto 4">
            <a:extLst>
              <a:ext uri="{FF2B5EF4-FFF2-40B4-BE49-F238E27FC236}">
                <a16:creationId xmlns:a16="http://schemas.microsoft.com/office/drawing/2014/main" id="{AEE0FDDD-9461-0B5D-7237-66299BFF7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2997200"/>
            <a:ext cx="35575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2000" b="1">
                <a:solidFill>
                  <a:srgbClr val="0070C0"/>
                </a:solidFill>
                <a:latin typeface="Segoe Script" panose="030B0504020000000003" pitchFamily="66" charset="0"/>
              </a:rPr>
              <a:t>Non possiamo dirigere il vento, ma possiamo orientare le vele.</a:t>
            </a:r>
          </a:p>
          <a:p>
            <a:pPr algn="ctr" eaLnBrk="1" hangingPunct="1"/>
            <a:r>
              <a:rPr lang="it-IT" altLang="en-US" sz="2000" b="1">
                <a:solidFill>
                  <a:srgbClr val="0070C0"/>
                </a:solidFill>
                <a:latin typeface="Segoe Script" panose="030B0504020000000003" pitchFamily="66" charset="0"/>
              </a:rPr>
              <a:t>          </a:t>
            </a:r>
            <a:r>
              <a:rPr lang="it-IT" altLang="en-US" sz="2400" b="1">
                <a:solidFill>
                  <a:srgbClr val="0070C0"/>
                </a:solidFill>
                <a:latin typeface="Segoe Script" panose="030B0504020000000003" pitchFamily="66" charset="0"/>
              </a:rPr>
              <a:t>         </a:t>
            </a:r>
            <a:r>
              <a:rPr lang="it-IT" altLang="en-US" sz="1600" b="1" i="1">
                <a:solidFill>
                  <a:srgbClr val="0070C0"/>
                </a:solidFill>
                <a:latin typeface="Segoe Script" panose="030B0504020000000003" pitchFamily="66" charset="0"/>
              </a:rPr>
              <a:t>Seneca</a:t>
            </a:r>
            <a:endParaRPr lang="it-IT" altLang="en-US" sz="2000" b="1">
              <a:solidFill>
                <a:srgbClr val="0070C0"/>
              </a:solidFill>
              <a:latin typeface="Segoe Script" panose="030B0504020000000003" pitchFamily="66" charset="0"/>
            </a:endParaRPr>
          </a:p>
        </p:txBody>
      </p:sp>
      <p:pic>
        <p:nvPicPr>
          <p:cNvPr id="33" name="~PP453.WAV">
            <a:hlinkClick r:id="" action="ppaction://media"/>
            <a:extLst>
              <a:ext uri="{FF2B5EF4-FFF2-40B4-BE49-F238E27FC236}">
                <a16:creationId xmlns:a16="http://schemas.microsoft.com/office/drawing/2014/main" id="{B101882C-5DB4-3B6F-1BB7-A401B690FAFC}"/>
              </a:ext>
            </a:extLst>
          </p:cNvPr>
          <p:cNvPicPr>
            <a:picLocks noRot="1" noChangeAspect="1"/>
          </p:cNvPicPr>
          <p:nvPr>
            <a:wavAudioFile r:embed="rId2" name="~PP453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285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9ADB8FC-BD99-1840-F49B-83E82E14CFB4}"/>
              </a:ext>
            </a:extLst>
          </p:cNvPr>
          <p:cNvSpPr txBox="1">
            <a:spLocks/>
          </p:cNvSpPr>
          <p:nvPr/>
        </p:nvSpPr>
        <p:spPr bwMode="auto">
          <a:xfrm>
            <a:off x="900113" y="2133600"/>
            <a:ext cx="7620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JM" altLang="en-US" sz="4400" b="1" i="1">
                <a:solidFill>
                  <a:srgbClr val="3101FF"/>
                </a:solidFill>
                <a:latin typeface="Indie Flower" pitchFamily="2" charset="0"/>
              </a:rPr>
              <a:t>Grazie per l’attenzione</a:t>
            </a:r>
          </a:p>
        </p:txBody>
      </p:sp>
      <p:pic>
        <p:nvPicPr>
          <p:cNvPr id="5" name="~PP1201.WAV">
            <a:hlinkClick r:id="" action="ppaction://media"/>
            <a:extLst>
              <a:ext uri="{FF2B5EF4-FFF2-40B4-BE49-F238E27FC236}">
                <a16:creationId xmlns:a16="http://schemas.microsoft.com/office/drawing/2014/main" id="{1993B3E6-B0F5-3107-E8DA-070096961F14}"/>
              </a:ext>
            </a:extLst>
          </p:cNvPr>
          <p:cNvPicPr>
            <a:picLocks noRot="1" noChangeAspect="1"/>
          </p:cNvPicPr>
          <p:nvPr>
            <a:wavAudioFile r:embed="rId2" name="~PP120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48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sellaDiTesto 1">
            <a:extLst>
              <a:ext uri="{FF2B5EF4-FFF2-40B4-BE49-F238E27FC236}">
                <a16:creationId xmlns:a16="http://schemas.microsoft.com/office/drawing/2014/main" id="{40AD34F4-CFAD-5286-7F3C-3F1B6DC70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5238" y="260350"/>
            <a:ext cx="1377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Caso 2</a:t>
            </a:r>
          </a:p>
        </p:txBody>
      </p:sp>
      <p:sp>
        <p:nvSpPr>
          <p:cNvPr id="4099" name="CasellaDiTesto 2">
            <a:extLst>
              <a:ext uri="{FF2B5EF4-FFF2-40B4-BE49-F238E27FC236}">
                <a16:creationId xmlns:a16="http://schemas.microsoft.com/office/drawing/2014/main" id="{F8FB240B-C44E-6C72-1155-2F6019D3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765175"/>
            <a:ext cx="61182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GI.FR. – 01/11/1942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Accesso – Dimissione da visita ambulatoriale c/o SC Nefrologia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 </a:t>
            </a:r>
          </a:p>
        </p:txBody>
      </p:sp>
      <p:sp>
        <p:nvSpPr>
          <p:cNvPr id="4100" name="Rettangolo 4">
            <a:extLst>
              <a:ext uri="{FF2B5EF4-FFF2-40B4-BE49-F238E27FC236}">
                <a16:creationId xmlns:a16="http://schemas.microsoft.com/office/drawing/2014/main" id="{CD3A9EC4-E78C-A1E7-F5C6-0B86E6FFE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051050"/>
            <a:ext cx="2520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FE29232-7D0D-5234-D670-06584E614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051050"/>
            <a:ext cx="251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CDCA7D84-5754-ADAE-0945-07923ED0B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219700"/>
            <a:ext cx="1654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Segnalata : IRC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6EC823C-59E5-C811-E9CC-392B895FF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5805488"/>
            <a:ext cx="5329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>
                <a:latin typeface="Handlee" pitchFamily="2" charset="0"/>
              </a:rPr>
              <a:t>Inappropriatezza prescrittiva  per condizione patologica </a:t>
            </a:r>
          </a:p>
          <a:p>
            <a:pPr algn="ctr" eaLnBrk="1" hangingPunct="1"/>
            <a:r>
              <a:rPr lang="it-IT" altLang="en-US">
                <a:latin typeface="Handlee" pitchFamily="2" charset="0"/>
              </a:rPr>
              <a:t>Criteri STOPP/Beers – Drug-Drug Interactions</a:t>
            </a:r>
          </a:p>
        </p:txBody>
      </p:sp>
      <p:pic>
        <p:nvPicPr>
          <p:cNvPr id="4104" name="Picture 2">
            <a:extLst>
              <a:ext uri="{FF2B5EF4-FFF2-40B4-BE49-F238E27FC236}">
                <a16:creationId xmlns:a16="http://schemas.microsoft.com/office/drawing/2014/main" id="{D96D12F0-1F18-53EC-510D-5DD0EFB43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7" t="27188" r="23907" b="43396"/>
          <a:stretch>
            <a:fillRect/>
          </a:stretch>
        </p:blipFill>
        <p:spPr bwMode="auto">
          <a:xfrm>
            <a:off x="250825" y="2339975"/>
            <a:ext cx="86264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ttangolo 21">
            <a:extLst>
              <a:ext uri="{FF2B5EF4-FFF2-40B4-BE49-F238E27FC236}">
                <a16:creationId xmlns:a16="http://schemas.microsoft.com/office/drawing/2014/main" id="{59ED4C2C-1D02-8D15-74E9-4DE9AC570005}"/>
              </a:ext>
            </a:extLst>
          </p:cNvPr>
          <p:cNvSpPr/>
          <p:nvPr/>
        </p:nvSpPr>
        <p:spPr>
          <a:xfrm>
            <a:off x="468313" y="4283075"/>
            <a:ext cx="2016125" cy="217488"/>
          </a:xfrm>
          <a:prstGeom prst="rect">
            <a:avLst/>
          </a:prstGeom>
          <a:solidFill>
            <a:srgbClr val="FFFF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27A4F21-324E-CACA-9E3E-2AA44CF45EF6}"/>
              </a:ext>
            </a:extLst>
          </p:cNvPr>
          <p:cNvSpPr/>
          <p:nvPr/>
        </p:nvSpPr>
        <p:spPr>
          <a:xfrm>
            <a:off x="468313" y="2916238"/>
            <a:ext cx="2016125" cy="215900"/>
          </a:xfrm>
          <a:prstGeom prst="rect">
            <a:avLst/>
          </a:prstGeom>
          <a:solidFill>
            <a:srgbClr val="FFFF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AD19269-6897-7612-7F39-5C12A8114CD1}"/>
              </a:ext>
            </a:extLst>
          </p:cNvPr>
          <p:cNvSpPr/>
          <p:nvPr/>
        </p:nvSpPr>
        <p:spPr>
          <a:xfrm>
            <a:off x="452438" y="4083050"/>
            <a:ext cx="2016125" cy="215900"/>
          </a:xfrm>
          <a:prstGeom prst="rect">
            <a:avLst/>
          </a:prstGeom>
          <a:solidFill>
            <a:srgbClr val="FFFF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C895F03A-B817-2171-37D6-037F1F4B6A0F}"/>
              </a:ext>
            </a:extLst>
          </p:cNvPr>
          <p:cNvCxnSpPr/>
          <p:nvPr/>
        </p:nvCxnSpPr>
        <p:spPr>
          <a:xfrm flipV="1">
            <a:off x="323850" y="2916238"/>
            <a:ext cx="0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77559DE3-B558-D90A-A80E-BFC22EDCBC3A}"/>
              </a:ext>
            </a:extLst>
          </p:cNvPr>
          <p:cNvCxnSpPr/>
          <p:nvPr/>
        </p:nvCxnSpPr>
        <p:spPr>
          <a:xfrm flipH="1">
            <a:off x="323850" y="4117975"/>
            <a:ext cx="7938" cy="207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ttangolo 28">
            <a:extLst>
              <a:ext uri="{FF2B5EF4-FFF2-40B4-BE49-F238E27FC236}">
                <a16:creationId xmlns:a16="http://schemas.microsoft.com/office/drawing/2014/main" id="{91B5E3AF-61CA-10F5-C72A-9668BCB8AE61}"/>
              </a:ext>
            </a:extLst>
          </p:cNvPr>
          <p:cNvSpPr/>
          <p:nvPr/>
        </p:nvSpPr>
        <p:spPr>
          <a:xfrm>
            <a:off x="468313" y="3317875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031B5CCE-2942-1BBD-06D7-E4A986691692}"/>
              </a:ext>
            </a:extLst>
          </p:cNvPr>
          <p:cNvSpPr/>
          <p:nvPr/>
        </p:nvSpPr>
        <p:spPr>
          <a:xfrm>
            <a:off x="468313" y="3806825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8C6EFB98-7CA6-C697-E4BB-1C1723C7D94E}"/>
              </a:ext>
            </a:extLst>
          </p:cNvPr>
          <p:cNvSpPr/>
          <p:nvPr/>
        </p:nvSpPr>
        <p:spPr>
          <a:xfrm>
            <a:off x="468313" y="4283075"/>
            <a:ext cx="2016125" cy="217488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CB3001AE-6A3C-1A2B-359A-5DB8E956F6D0}"/>
              </a:ext>
            </a:extLst>
          </p:cNvPr>
          <p:cNvSpPr/>
          <p:nvPr/>
        </p:nvSpPr>
        <p:spPr>
          <a:xfrm>
            <a:off x="452438" y="4684713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EF9712FB-0FF1-EBAC-CFC1-870EE8603546}"/>
              </a:ext>
            </a:extLst>
          </p:cNvPr>
          <p:cNvSpPr/>
          <p:nvPr/>
        </p:nvSpPr>
        <p:spPr>
          <a:xfrm>
            <a:off x="468313" y="2916238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24610500-71AF-370D-830C-14B2E9584EC8}"/>
              </a:ext>
            </a:extLst>
          </p:cNvPr>
          <p:cNvSpPr/>
          <p:nvPr/>
        </p:nvSpPr>
        <p:spPr>
          <a:xfrm>
            <a:off x="468313" y="4067175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116" name="CasellaDiTesto 35">
            <a:extLst>
              <a:ext uri="{FF2B5EF4-FFF2-40B4-BE49-F238E27FC236}">
                <a16:creationId xmlns:a16="http://schemas.microsoft.com/office/drawing/2014/main" id="{80C364BB-E768-7515-DB00-D9C226CF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8" y="3214688"/>
            <a:ext cx="303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>
                <a:solidFill>
                  <a:srgbClr val="0070C0"/>
                </a:solidFill>
                <a:latin typeface="Calibri" panose="020F0502020204030204" pitchFamily="34" charset="0"/>
              </a:rPr>
              <a:t>?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185AC251-8BD7-1ADE-5BA9-586AFA066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4595813"/>
            <a:ext cx="2001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Riduzione dosaggio</a:t>
            </a:r>
          </a:p>
        </p:txBody>
      </p:sp>
      <p:pic>
        <p:nvPicPr>
          <p:cNvPr id="38" name="~PP1099.WAV">
            <a:hlinkClick r:id="" action="ppaction://media"/>
            <a:extLst>
              <a:ext uri="{FF2B5EF4-FFF2-40B4-BE49-F238E27FC236}">
                <a16:creationId xmlns:a16="http://schemas.microsoft.com/office/drawing/2014/main" id="{C57A63AF-F1B0-1B96-5F9F-116E0B9D02E6}"/>
              </a:ext>
            </a:extLst>
          </p:cNvPr>
          <p:cNvPicPr>
            <a:picLocks noRot="1" noChangeAspect="1"/>
          </p:cNvPicPr>
          <p:nvPr>
            <a:wavAudioFile r:embed="rId2" name="~PP1099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99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6" grpId="0"/>
      <p:bldP spid="19" grpId="0"/>
      <p:bldP spid="20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asellaDiTesto 1">
            <a:extLst>
              <a:ext uri="{FF2B5EF4-FFF2-40B4-BE49-F238E27FC236}">
                <a16:creationId xmlns:a16="http://schemas.microsoft.com/office/drawing/2014/main" id="{AB057B72-103A-2369-F953-328F58BC4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0800" y="188913"/>
            <a:ext cx="1358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Caso 3</a:t>
            </a:r>
          </a:p>
        </p:txBody>
      </p:sp>
      <p:sp>
        <p:nvSpPr>
          <p:cNvPr id="5123" name="CasellaDiTesto 2">
            <a:extLst>
              <a:ext uri="{FF2B5EF4-FFF2-40B4-BE49-F238E27FC236}">
                <a16:creationId xmlns:a16="http://schemas.microsoft.com/office/drawing/2014/main" id="{0123C06D-52F5-1225-524A-633139AB9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765175"/>
            <a:ext cx="84312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TR.AN. – 20/12/1961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Accesso – Telefarmacia: RRT post dimissione da visita ambulatoriale c/o SC Neurologia 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Con nuova prescrizione di pregabalin 75 mg.</a:t>
            </a:r>
          </a:p>
        </p:txBody>
      </p:sp>
      <p:sp>
        <p:nvSpPr>
          <p:cNvPr id="5124" name="Rettangolo 3">
            <a:extLst>
              <a:ext uri="{FF2B5EF4-FFF2-40B4-BE49-F238E27FC236}">
                <a16:creationId xmlns:a16="http://schemas.microsoft.com/office/drawing/2014/main" id="{8A055B54-2077-3707-CA02-E2064494C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051050"/>
            <a:ext cx="2520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9DA7704A-DF5B-3ABA-C626-2BCE46A4F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051050"/>
            <a:ext cx="251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F68045D-37B0-B371-E0F0-CFB7F610D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589588"/>
            <a:ext cx="6280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Segnalata : La paziente riferisce difficoltà di gestione della terapia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D2A3054-7185-CAAA-A6C4-70CCAE394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6237288"/>
            <a:ext cx="5111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Sub-aderenza terapeutica – Drug-Drug Interactions</a:t>
            </a:r>
          </a:p>
        </p:txBody>
      </p:sp>
      <p:pic>
        <p:nvPicPr>
          <p:cNvPr id="5128" name="Picture 2">
            <a:extLst>
              <a:ext uri="{FF2B5EF4-FFF2-40B4-BE49-F238E27FC236}">
                <a16:creationId xmlns:a16="http://schemas.microsoft.com/office/drawing/2014/main" id="{1BADF5E0-691A-15F3-192D-2A856639F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7" t="21281" r="25568" b="26547"/>
          <a:stretch>
            <a:fillRect/>
          </a:stretch>
        </p:blipFill>
        <p:spPr bwMode="auto">
          <a:xfrm>
            <a:off x="214313" y="1773238"/>
            <a:ext cx="892968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ttangolo 22">
            <a:extLst>
              <a:ext uri="{FF2B5EF4-FFF2-40B4-BE49-F238E27FC236}">
                <a16:creationId xmlns:a16="http://schemas.microsoft.com/office/drawing/2014/main" id="{F83CC051-BEED-ABAB-46C6-19F7F6F66845}"/>
              </a:ext>
            </a:extLst>
          </p:cNvPr>
          <p:cNvSpPr/>
          <p:nvPr/>
        </p:nvSpPr>
        <p:spPr>
          <a:xfrm>
            <a:off x="323850" y="2916238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5CE8300-EE65-39C2-6193-1A013ABC2588}"/>
              </a:ext>
            </a:extLst>
          </p:cNvPr>
          <p:cNvSpPr/>
          <p:nvPr/>
        </p:nvSpPr>
        <p:spPr>
          <a:xfrm>
            <a:off x="365125" y="5273675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00097379-1B6D-4977-ECF0-A0DCC4DD7AB3}"/>
              </a:ext>
            </a:extLst>
          </p:cNvPr>
          <p:cNvSpPr/>
          <p:nvPr/>
        </p:nvSpPr>
        <p:spPr>
          <a:xfrm>
            <a:off x="323850" y="4868863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D41FD6C-4A9A-5CE6-8148-8BEBB90110AB}"/>
              </a:ext>
            </a:extLst>
          </p:cNvPr>
          <p:cNvSpPr/>
          <p:nvPr/>
        </p:nvSpPr>
        <p:spPr>
          <a:xfrm>
            <a:off x="323850" y="5084763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56F6D654-EB29-91AE-3BC4-8A0029987BE0}"/>
              </a:ext>
            </a:extLst>
          </p:cNvPr>
          <p:cNvSpPr/>
          <p:nvPr/>
        </p:nvSpPr>
        <p:spPr>
          <a:xfrm>
            <a:off x="365125" y="4464050"/>
            <a:ext cx="2016125" cy="215900"/>
          </a:xfrm>
          <a:prstGeom prst="rect">
            <a:avLst/>
          </a:prstGeom>
          <a:solidFill>
            <a:srgbClr val="FFC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FFA7923E-F4EC-6FC3-A140-E1F9FB56C584}"/>
              </a:ext>
            </a:extLst>
          </p:cNvPr>
          <p:cNvSpPr/>
          <p:nvPr/>
        </p:nvSpPr>
        <p:spPr>
          <a:xfrm>
            <a:off x="365125" y="2393950"/>
            <a:ext cx="2016125" cy="215900"/>
          </a:xfrm>
          <a:prstGeom prst="rect">
            <a:avLst/>
          </a:prstGeom>
          <a:solidFill>
            <a:schemeClr val="accent5">
              <a:lumMod val="40000"/>
              <a:lumOff val="60000"/>
              <a:alpha val="2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38B28C82-DF57-4581-19E7-9CC62F25C3BE}"/>
              </a:ext>
            </a:extLst>
          </p:cNvPr>
          <p:cNvSpPr/>
          <p:nvPr/>
        </p:nvSpPr>
        <p:spPr>
          <a:xfrm>
            <a:off x="323850" y="4076700"/>
            <a:ext cx="2016125" cy="215900"/>
          </a:xfrm>
          <a:prstGeom prst="rect">
            <a:avLst/>
          </a:prstGeom>
          <a:solidFill>
            <a:schemeClr val="accent5">
              <a:lumMod val="40000"/>
              <a:lumOff val="60000"/>
              <a:alpha val="2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B8A3E669-6132-AF5E-CCE4-E7B06C186EB8}"/>
              </a:ext>
            </a:extLst>
          </p:cNvPr>
          <p:cNvSpPr/>
          <p:nvPr/>
        </p:nvSpPr>
        <p:spPr>
          <a:xfrm>
            <a:off x="323850" y="3759200"/>
            <a:ext cx="2016125" cy="215900"/>
          </a:xfrm>
          <a:prstGeom prst="rect">
            <a:avLst/>
          </a:prstGeom>
          <a:solidFill>
            <a:schemeClr val="accent5">
              <a:lumMod val="40000"/>
              <a:lumOff val="60000"/>
              <a:alpha val="2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75D2197-D4EC-1E5B-DFC6-65746224B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0588" y="3992563"/>
            <a:ext cx="2976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Modifica timing di assunzione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E69463E-72C5-42F4-FD8C-3F2CAE9B1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0588" y="2339975"/>
            <a:ext cx="2976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Modifica timing di assunzione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17E6584-F735-39AA-F805-88774BE29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0588" y="3203575"/>
            <a:ext cx="2976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Modifica timing di assunzione</a:t>
            </a:r>
          </a:p>
        </p:txBody>
      </p:sp>
      <p:pic>
        <p:nvPicPr>
          <p:cNvPr id="22" name="~PP2597.WAV">
            <a:hlinkClick r:id="" action="ppaction://media"/>
            <a:extLst>
              <a:ext uri="{FF2B5EF4-FFF2-40B4-BE49-F238E27FC236}">
                <a16:creationId xmlns:a16="http://schemas.microsoft.com/office/drawing/2014/main" id="{82E31A9D-91E4-630F-860B-F1724171D471}"/>
              </a:ext>
            </a:extLst>
          </p:cNvPr>
          <p:cNvPicPr>
            <a:picLocks noRot="1" noChangeAspect="1"/>
          </p:cNvPicPr>
          <p:nvPr>
            <a:wavAudioFile r:embed="rId2" name="~PP2597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914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90840C34-8F4C-802A-12F3-0EE466EF5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4654550"/>
            <a:ext cx="7847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Segnalata : La paziente riferisce di aver ricevuto da specialista privato prescrizione 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di integratore assunto a cicli per la prevenzione di calcolosi renale.</a:t>
            </a:r>
          </a:p>
        </p:txBody>
      </p:sp>
      <p:pic>
        <p:nvPicPr>
          <p:cNvPr id="6147" name="Picture 2">
            <a:extLst>
              <a:ext uri="{FF2B5EF4-FFF2-40B4-BE49-F238E27FC236}">
                <a16:creationId xmlns:a16="http://schemas.microsoft.com/office/drawing/2014/main" id="{8B8802F9-DAEC-B5F9-8A9A-1ED228881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7" t="27188" r="23907" b="66264"/>
          <a:stretch>
            <a:fillRect/>
          </a:stretch>
        </p:blipFill>
        <p:spPr bwMode="auto">
          <a:xfrm>
            <a:off x="250825" y="1981200"/>
            <a:ext cx="862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CasellaDiTesto 21">
            <a:extLst>
              <a:ext uri="{FF2B5EF4-FFF2-40B4-BE49-F238E27FC236}">
                <a16:creationId xmlns:a16="http://schemas.microsoft.com/office/drawing/2014/main" id="{B63442EF-22A0-DF3E-B16B-CDD78AD96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565400"/>
            <a:ext cx="6483350" cy="1755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glecaprevir/pibrentasvir                MAVIRET  100/40 MG                     3 cps QD 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ramipril                                            TRIATEC 2.5 mg                                1 cpr/die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Furosemide                                     LASIX 25 mg                                     1 cpr/die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Amlodipina                                      NORVASC 5 mg                                1 cpr/die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Rosuvastatina                                  CRESTOR 20 mg                               1 cpr/die                             STOP   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Esomeprazolo                                  NEXIUM 40 mg                                1 cpr/die                             STOP</a:t>
            </a: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Zolpidem                                          STINOX                                               0.5 mg/die                 </a:t>
            </a:r>
          </a:p>
          <a:p>
            <a:pPr eaLnBrk="1" hangingPunct="1"/>
            <a:endParaRPr lang="it-IT" altLang="en-US" sz="1200">
              <a:latin typeface="Calibri" panose="020F0502020204030204" pitchFamily="34" charset="0"/>
            </a:endParaRPr>
          </a:p>
          <a:p>
            <a:pPr eaLnBrk="1" hangingPunct="1"/>
            <a:r>
              <a:rPr lang="it-IT" altLang="en-US" sz="1200">
                <a:latin typeface="Calibri" panose="020F0502020204030204" pitchFamily="34" charset="0"/>
              </a:rPr>
              <a:t>Boswellia; Cranberry:                                                                                                                                           </a:t>
            </a:r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4D6B81FE-5FAC-C2EB-5B97-B4F5EE565FBA}"/>
              </a:ext>
            </a:extLst>
          </p:cNvPr>
          <p:cNvCxnSpPr/>
          <p:nvPr/>
        </p:nvCxnSpPr>
        <p:spPr>
          <a:xfrm>
            <a:off x="468313" y="2349500"/>
            <a:ext cx="0" cy="2089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BE0BB13C-9CD6-F764-240E-9ADECD5DD432}"/>
              </a:ext>
            </a:extLst>
          </p:cNvPr>
          <p:cNvCxnSpPr/>
          <p:nvPr/>
        </p:nvCxnSpPr>
        <p:spPr>
          <a:xfrm>
            <a:off x="2468563" y="2349500"/>
            <a:ext cx="0" cy="2089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A3909917-BEB6-24B2-EF98-E1CB61312935}"/>
              </a:ext>
            </a:extLst>
          </p:cNvPr>
          <p:cNvCxnSpPr/>
          <p:nvPr/>
        </p:nvCxnSpPr>
        <p:spPr>
          <a:xfrm>
            <a:off x="4572000" y="2349500"/>
            <a:ext cx="0" cy="2089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62B0C177-3EE0-402C-EA8E-E12C9EB820D5}"/>
              </a:ext>
            </a:extLst>
          </p:cNvPr>
          <p:cNvCxnSpPr/>
          <p:nvPr/>
        </p:nvCxnSpPr>
        <p:spPr>
          <a:xfrm>
            <a:off x="5940425" y="2349500"/>
            <a:ext cx="0" cy="2089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6E740BF2-2F4C-BE03-D4EB-D46978DC59E9}"/>
              </a:ext>
            </a:extLst>
          </p:cNvPr>
          <p:cNvCxnSpPr/>
          <p:nvPr/>
        </p:nvCxnSpPr>
        <p:spPr>
          <a:xfrm>
            <a:off x="8763000" y="2349500"/>
            <a:ext cx="0" cy="2089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ttore 1 39">
            <a:extLst>
              <a:ext uri="{FF2B5EF4-FFF2-40B4-BE49-F238E27FC236}">
                <a16:creationId xmlns:a16="http://schemas.microsoft.com/office/drawing/2014/main" id="{B04538E0-AF45-49B1-E889-A13EC8E6B168}"/>
              </a:ext>
            </a:extLst>
          </p:cNvPr>
          <p:cNvCxnSpPr/>
          <p:nvPr/>
        </p:nvCxnSpPr>
        <p:spPr>
          <a:xfrm flipH="1">
            <a:off x="468313" y="4438650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nettore 1 43">
            <a:extLst>
              <a:ext uri="{FF2B5EF4-FFF2-40B4-BE49-F238E27FC236}">
                <a16:creationId xmlns:a16="http://schemas.microsoft.com/office/drawing/2014/main" id="{EE0B642A-8F5D-8D33-4CA8-19EAFA456269}"/>
              </a:ext>
            </a:extLst>
          </p:cNvPr>
          <p:cNvCxnSpPr/>
          <p:nvPr/>
        </p:nvCxnSpPr>
        <p:spPr>
          <a:xfrm flipH="1">
            <a:off x="468313" y="4006850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12788301-DDA4-6ACF-A353-3487721E213B}"/>
              </a:ext>
            </a:extLst>
          </p:cNvPr>
          <p:cNvCxnSpPr/>
          <p:nvPr/>
        </p:nvCxnSpPr>
        <p:spPr>
          <a:xfrm flipH="1">
            <a:off x="468313" y="3717925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Connettore 1 45">
            <a:extLst>
              <a:ext uri="{FF2B5EF4-FFF2-40B4-BE49-F238E27FC236}">
                <a16:creationId xmlns:a16="http://schemas.microsoft.com/office/drawing/2014/main" id="{7E7E438E-A4EC-5F45-02C1-C3FE7BEF4097}"/>
              </a:ext>
            </a:extLst>
          </p:cNvPr>
          <p:cNvCxnSpPr/>
          <p:nvPr/>
        </p:nvCxnSpPr>
        <p:spPr>
          <a:xfrm flipH="1">
            <a:off x="468313" y="3544888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ttore 1 46">
            <a:extLst>
              <a:ext uri="{FF2B5EF4-FFF2-40B4-BE49-F238E27FC236}">
                <a16:creationId xmlns:a16="http://schemas.microsoft.com/office/drawing/2014/main" id="{003D70D1-B652-B4F1-252B-484F47E2415A}"/>
              </a:ext>
            </a:extLst>
          </p:cNvPr>
          <p:cNvCxnSpPr/>
          <p:nvPr/>
        </p:nvCxnSpPr>
        <p:spPr>
          <a:xfrm flipH="1">
            <a:off x="468313" y="3343275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EBF892DB-3D16-48B8-2489-5805A91C1E32}"/>
              </a:ext>
            </a:extLst>
          </p:cNvPr>
          <p:cNvCxnSpPr/>
          <p:nvPr/>
        </p:nvCxnSpPr>
        <p:spPr>
          <a:xfrm flipH="1">
            <a:off x="468313" y="3141663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Connettore 1 48">
            <a:extLst>
              <a:ext uri="{FF2B5EF4-FFF2-40B4-BE49-F238E27FC236}">
                <a16:creationId xmlns:a16="http://schemas.microsoft.com/office/drawing/2014/main" id="{207FAD94-3DD8-DF99-5A0D-B67AF6344C79}"/>
              </a:ext>
            </a:extLst>
          </p:cNvPr>
          <p:cNvCxnSpPr/>
          <p:nvPr/>
        </p:nvCxnSpPr>
        <p:spPr>
          <a:xfrm flipH="1">
            <a:off x="468313" y="2968625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ttore 1 49">
            <a:extLst>
              <a:ext uri="{FF2B5EF4-FFF2-40B4-BE49-F238E27FC236}">
                <a16:creationId xmlns:a16="http://schemas.microsoft.com/office/drawing/2014/main" id="{7C52721A-21E0-53E4-78B8-381C2254C1D8}"/>
              </a:ext>
            </a:extLst>
          </p:cNvPr>
          <p:cNvCxnSpPr/>
          <p:nvPr/>
        </p:nvCxnSpPr>
        <p:spPr>
          <a:xfrm flipH="1">
            <a:off x="468313" y="2782888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1AD71F61-5B0A-D3C6-E6F2-68A512DDABED}"/>
              </a:ext>
            </a:extLst>
          </p:cNvPr>
          <p:cNvCxnSpPr/>
          <p:nvPr/>
        </p:nvCxnSpPr>
        <p:spPr>
          <a:xfrm flipH="1">
            <a:off x="468313" y="2565400"/>
            <a:ext cx="8315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6DD9CE3E-8C0C-EC55-62B3-667AC43A3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888" y="3960813"/>
            <a:ext cx="665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Calibri" panose="020F0502020204030204" pitchFamily="34" charset="0"/>
              </a:rPr>
              <a:t>STOP</a:t>
            </a:r>
          </a:p>
        </p:txBody>
      </p:sp>
      <p:sp>
        <p:nvSpPr>
          <p:cNvPr id="6164" name="CasellaDiTesto 1">
            <a:extLst>
              <a:ext uri="{FF2B5EF4-FFF2-40B4-BE49-F238E27FC236}">
                <a16:creationId xmlns:a16="http://schemas.microsoft.com/office/drawing/2014/main" id="{0FD1A558-9578-5559-432E-4A5E47949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6038" y="188913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Caso 4</a:t>
            </a:r>
          </a:p>
        </p:txBody>
      </p:sp>
      <p:sp>
        <p:nvSpPr>
          <p:cNvPr id="6165" name="CasellaDiTesto 2">
            <a:extLst>
              <a:ext uri="{FF2B5EF4-FFF2-40B4-BE49-F238E27FC236}">
                <a16:creationId xmlns:a16="http://schemas.microsoft.com/office/drawing/2014/main" id="{2B268883-B38D-AE6D-E7D3-68320B295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644525"/>
            <a:ext cx="788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PU.LA. – 18/09/1953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Accesso – Telefonico: contatto spontaneo del paziente per verifica delle modalità di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conservazione del farmaco (GLE/PIB) prescritto a seguito di visita specialistica </a:t>
            </a:r>
          </a:p>
          <a:p>
            <a:pPr eaLnBrk="1" hangingPunct="1"/>
            <a:r>
              <a:rPr lang="it-IT" altLang="en-US">
                <a:latin typeface="Handlee" pitchFamily="2" charset="0"/>
              </a:rPr>
              <a:t>c/o SC Gastroenterologia.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43CF5835-A480-5729-04D5-4A5C973FE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1971675"/>
            <a:ext cx="251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F8CB9390-EDB7-9BEA-E3B8-5414F07F0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6372225"/>
            <a:ext cx="2478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Herb- Drug Interactions</a:t>
            </a:r>
          </a:p>
        </p:txBody>
      </p:sp>
      <p:sp>
        <p:nvSpPr>
          <p:cNvPr id="6168" name="Rettangolo 20">
            <a:extLst>
              <a:ext uri="{FF2B5EF4-FFF2-40B4-BE49-F238E27FC236}">
                <a16:creationId xmlns:a16="http://schemas.microsoft.com/office/drawing/2014/main" id="{BFD1E035-0231-8BB5-3E8F-5A228376B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1971675"/>
            <a:ext cx="2520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>
                <a:latin typeface="Handlee" pitchFamily="2" charset="0"/>
              </a:rPr>
              <a:t>Ricognizione Terapeutica</a:t>
            </a:r>
          </a:p>
        </p:txBody>
      </p:sp>
      <p:sp>
        <p:nvSpPr>
          <p:cNvPr id="6169" name="Rettangolo 25">
            <a:extLst>
              <a:ext uri="{FF2B5EF4-FFF2-40B4-BE49-F238E27FC236}">
                <a16:creationId xmlns:a16="http://schemas.microsoft.com/office/drawing/2014/main" id="{E733A48F-5254-317B-CEEA-608849352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422900"/>
            <a:ext cx="83534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 i="1">
                <a:latin typeface="Handlee" pitchFamily="2" charset="0"/>
                <a:ea typeface="Andale Sans UI"/>
                <a:cs typeface="Tahoma" panose="020B0604030504040204" pitchFamily="34" charset="0"/>
              </a:rPr>
              <a:t>Boswellia: risulta essere un inibitore della P-Gp.  Inoltre alcuni componenti degli estratti (es KBA e AKBA) modulano l'attività di OATP1B3.Cranberry: è un inibitore del CYP3A e (in vitro) CYP2C9, con possibile interazione con i farmaci substrati di tali citocromi.</a:t>
            </a:r>
            <a:endParaRPr lang="it-IT" altLang="en-US" sz="1100" i="1">
              <a:ea typeface="Andale Sans UI"/>
              <a:cs typeface="Tahoma" panose="020B0604030504040204" pitchFamily="34" charset="0"/>
            </a:endParaRPr>
          </a:p>
        </p:txBody>
      </p:sp>
      <p:pic>
        <p:nvPicPr>
          <p:cNvPr id="28" name="~PP47.WAV">
            <a:hlinkClick r:id="" action="ppaction://media"/>
            <a:extLst>
              <a:ext uri="{FF2B5EF4-FFF2-40B4-BE49-F238E27FC236}">
                <a16:creationId xmlns:a16="http://schemas.microsoft.com/office/drawing/2014/main" id="{A569C96D-9B27-A5E4-47D3-7848B1F23290}"/>
              </a:ext>
            </a:extLst>
          </p:cNvPr>
          <p:cNvPicPr>
            <a:picLocks noRot="1" noChangeAspect="1"/>
          </p:cNvPicPr>
          <p:nvPr>
            <a:wavAudioFile r:embed="rId2" name="~PP47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161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6" grpId="0"/>
      <p:bldP spid="52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asellaDiTesto 1">
            <a:extLst>
              <a:ext uri="{FF2B5EF4-FFF2-40B4-BE49-F238E27FC236}">
                <a16:creationId xmlns:a16="http://schemas.microsoft.com/office/drawing/2014/main" id="{598A19DD-83EA-BB94-E7E9-3500BB374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2788" y="179388"/>
            <a:ext cx="50657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Deprescrizione appropriata  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0464C48E-151A-6B1D-0AA9-92F83022C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28688"/>
            <a:ext cx="7885113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-17457" rIns="0" bIns="-17457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Nessuna indicazione clinica valida o i sintomi si sono risolti;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Parte di una cascata prescrittiva; 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Rapporto rischio/beneficio sfavorevole;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Farmaco è inefficace/non appropriato; 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Terapia preventiva il cui beneficio atteso supera l’aspettativa di vita ; 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La terapia impone una fatica terapeutica eccesiva;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Sub-aderenze o errori di assunzione ricorrenti;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latin typeface="Handlee" pitchFamily="2" charset="0"/>
              </a:rPr>
              <a:t>Potenziale interazione farmacologica con impatto clinico;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latin typeface="Handlee" pitchFamily="2" charset="0"/>
              </a:rPr>
              <a:t>Insorgenza di effetti indesiderati;</a:t>
            </a:r>
          </a:p>
          <a:p>
            <a:pPr eaLnBrk="1" hangingPunct="1">
              <a:lnSpc>
                <a:spcPct val="150000"/>
              </a:lnSpc>
              <a:buFont typeface="Calibri" panose="020F0502020204030204" pitchFamily="34" charset="0"/>
              <a:buAutoNum type="arabicParenR"/>
            </a:pPr>
            <a:r>
              <a:rPr lang="it-IT" altLang="en-US" sz="2000">
                <a:latin typeface="Handlee" pitchFamily="2" charset="0"/>
              </a:rPr>
              <a:t>Eccessivo impatto sulla qualità di vita.</a:t>
            </a:r>
          </a:p>
        </p:txBody>
      </p:sp>
      <p:sp>
        <p:nvSpPr>
          <p:cNvPr id="7172" name="Rettangolo 3">
            <a:extLst>
              <a:ext uri="{FF2B5EF4-FFF2-40B4-BE49-F238E27FC236}">
                <a16:creationId xmlns:a16="http://schemas.microsoft.com/office/drawing/2014/main" id="{72D268A1-47FA-E22D-4D35-C70AD67A9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013450"/>
            <a:ext cx="84978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000">
                <a:latin typeface="Handlee" pitchFamily="2" charset="0"/>
              </a:rPr>
              <a:t>1.Bain KT et al. Discontinuing medications: a novel approach for revising the prescribing. JAGS 2008;56:1946–52 </a:t>
            </a:r>
          </a:p>
          <a:p>
            <a:pPr eaLnBrk="1" hangingPunct="1"/>
            <a:r>
              <a:rPr lang="it-IT" altLang="en-US" sz="1000">
                <a:latin typeface="Handlee" pitchFamily="2" charset="0"/>
              </a:rPr>
              <a:t>2.Scott IA et al. Reducing inappropriate polypharmacy: the process of deprescribing. JAMA Internal Medicine 2015;175:827-34</a:t>
            </a:r>
          </a:p>
          <a:p>
            <a:pPr eaLnBrk="1" hangingPunct="1"/>
            <a:r>
              <a:rPr lang="it-IT" altLang="en-US" sz="1000">
                <a:latin typeface="Handlee" pitchFamily="2" charset="0"/>
              </a:rPr>
              <a:t>3.Health Impacts and Characteristics of Deprescribing Interventions in Older Adults: Protocol for a Systematic Review and Meta-analysis</a:t>
            </a:r>
          </a:p>
          <a:p>
            <a:pPr eaLnBrk="1" hangingPunct="1"/>
            <a:r>
              <a:rPr lang="it-IT" altLang="en-US" sz="1000">
                <a:latin typeface="Handlee" pitchFamily="2" charset="0"/>
              </a:rPr>
              <a:t>Monitoring Editor: Gunther Eysenbach  - </a:t>
            </a:r>
            <a:r>
              <a:rPr lang="it-IT" altLang="en-US" sz="1000">
                <a:latin typeface="Handlee" pitchFamily="2" charset="0"/>
                <a:hlinkClick r:id="rId3"/>
              </a:rPr>
              <a:t>Zoë Tremblay</a:t>
            </a:r>
            <a:r>
              <a:rPr lang="it-IT" altLang="en-US" sz="1000">
                <a:latin typeface="Handlee" pitchFamily="2" charset="0"/>
              </a:rPr>
              <a:t>et al.  </a:t>
            </a:r>
            <a:r>
              <a:rPr lang="it-IT" altLang="en-US" sz="1000">
                <a:latin typeface="Handlee" pitchFamily="2" charset="0"/>
                <a:hlinkClick r:id="rId4"/>
              </a:rPr>
              <a:t>JMIR Res Protoc.</a:t>
            </a:r>
            <a:r>
              <a:rPr lang="it-IT" altLang="en-US" sz="1000">
                <a:latin typeface="Handlee" pitchFamily="2" charset="0"/>
              </a:rPr>
              <a:t> 2021</a:t>
            </a:r>
          </a:p>
          <a:p>
            <a:pPr eaLnBrk="1" hangingPunct="1"/>
            <a:r>
              <a:rPr lang="en-US" altLang="en-US" sz="1000">
                <a:latin typeface="Handlee" pitchFamily="2" charset="0"/>
              </a:rPr>
              <a:t>4. Boyd CM et al. Clinical practice guidelines and quality of care for older patients with multiple comorbid diseases. JAMA 2005;294:716-724</a:t>
            </a:r>
            <a:endParaRPr lang="it-IT" altLang="en-US" sz="1000">
              <a:latin typeface="Handlee" pitchFamily="2" charset="0"/>
            </a:endParaRPr>
          </a:p>
          <a:p>
            <a:pPr eaLnBrk="1" hangingPunct="1"/>
            <a:endParaRPr lang="it-IT" altLang="en-US" sz="1000">
              <a:latin typeface="Handlee" pitchFamily="2" charset="0"/>
            </a:endParaRPr>
          </a:p>
        </p:txBody>
      </p:sp>
      <p:pic>
        <p:nvPicPr>
          <p:cNvPr id="11" name="~PP3591.WAV">
            <a:hlinkClick r:id="" action="ppaction://media"/>
            <a:extLst>
              <a:ext uri="{FF2B5EF4-FFF2-40B4-BE49-F238E27FC236}">
                <a16:creationId xmlns:a16="http://schemas.microsoft.com/office/drawing/2014/main" id="{7C11188F-F8CB-AEE6-8735-D3AD3147A13E}"/>
              </a:ext>
            </a:extLst>
          </p:cNvPr>
          <p:cNvPicPr>
            <a:picLocks noRot="1" noChangeAspect="1"/>
          </p:cNvPicPr>
          <p:nvPr>
            <a:wavAudioFile r:embed="rId1" name="~PP3591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13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6DEAC337-361A-30DD-56D0-B7679210D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1265238"/>
            <a:ext cx="8820150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-17457" rIns="0" bIns="-17457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1.Verificare tutti i farmaci che il paziente sta attualmente assumendo e le ragioni di ciascuno </a:t>
            </a:r>
          </a:p>
          <a:p>
            <a:pPr>
              <a:lnSpc>
                <a:spcPct val="150000"/>
              </a:lnSpc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2. Considerare il rischio complessivo di danno indotto da farmaci nei singoli pazienti</a:t>
            </a:r>
          </a:p>
          <a:p>
            <a:pPr>
              <a:lnSpc>
                <a:spcPct val="150000"/>
              </a:lnSpc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3. Valutare ogni farmaco per la sua idoneità alla sospensione</a:t>
            </a:r>
          </a:p>
          <a:p>
            <a:pPr>
              <a:lnSpc>
                <a:spcPct val="150000"/>
              </a:lnSpc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4. Dare priorità ai farmaci per l'interruzione </a:t>
            </a:r>
          </a:p>
          <a:p>
            <a:pPr marL="1371600" lvl="2" indent="-4572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quelli con il maggior danno e il minor beneficio;</a:t>
            </a:r>
          </a:p>
          <a:p>
            <a:pPr marL="1371600" lvl="2" indent="-4572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quelli più facili da interrompere, cioè con la più bassa probabilità di reazioni da astinenza o regressione della malattia; </a:t>
            </a:r>
          </a:p>
          <a:p>
            <a:pPr marL="1371600" lvl="2" indent="-4572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quelli che il paziente è più disposto a interrompere per primi (per ottenere il consenso alla </a:t>
            </a:r>
            <a:r>
              <a:rPr lang="it-IT" sz="2000" dirty="0" err="1">
                <a:solidFill>
                  <a:srgbClr val="202124"/>
                </a:solidFill>
                <a:latin typeface="Handlee" pitchFamily="2" charset="0"/>
              </a:rPr>
              <a:t>deprescrizione</a:t>
            </a: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 di altri farmaci) 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it-IT" sz="2000" dirty="0">
                <a:solidFill>
                  <a:srgbClr val="202124"/>
                </a:solidFill>
                <a:latin typeface="Handlee" pitchFamily="2" charset="0"/>
              </a:rPr>
              <a:t>5. Attuare e monitorare il regime di interruzione del farmaco</a:t>
            </a:r>
            <a:r>
              <a:rPr lang="it-IT" sz="2000" dirty="0">
                <a:latin typeface="Handlee" pitchFamily="2" charset="0"/>
              </a:rPr>
              <a:t> </a:t>
            </a:r>
          </a:p>
        </p:txBody>
      </p:sp>
      <p:sp>
        <p:nvSpPr>
          <p:cNvPr id="8195" name="CasellaDiTesto 4">
            <a:extLst>
              <a:ext uri="{FF2B5EF4-FFF2-40B4-BE49-F238E27FC236}">
                <a16:creationId xmlns:a16="http://schemas.microsoft.com/office/drawing/2014/main" id="{A7E6FBD1-DC1B-9531-928E-CDBFE2CD0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15888"/>
            <a:ext cx="5270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“Processo” di deprescrizione e </a:t>
            </a:r>
          </a:p>
          <a:p>
            <a:pPr algn="ctr" eaLnBrk="1" hangingPunct="1"/>
            <a:r>
              <a:rPr lang="it-IT" altLang="en-US" sz="3200">
                <a:latin typeface="Handlee" pitchFamily="2" charset="0"/>
              </a:rPr>
              <a:t>Valutazione delle priorità</a:t>
            </a:r>
          </a:p>
        </p:txBody>
      </p:sp>
      <p:sp>
        <p:nvSpPr>
          <p:cNvPr id="8196" name="Rettangolo 3">
            <a:extLst>
              <a:ext uri="{FF2B5EF4-FFF2-40B4-BE49-F238E27FC236}">
                <a16:creationId xmlns:a16="http://schemas.microsoft.com/office/drawing/2014/main" id="{BE5B304D-1C69-BE58-E958-083CAF4DE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50025"/>
            <a:ext cx="94154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200">
                <a:latin typeface="Handlee" pitchFamily="2" charset="0"/>
              </a:rPr>
              <a:t>Scott IA et al. Reducing inappropriate polypharmacy: the process of deprescribing. JAMA Internal Medicine 2015;175:827-34</a:t>
            </a:r>
          </a:p>
        </p:txBody>
      </p:sp>
      <p:pic>
        <p:nvPicPr>
          <p:cNvPr id="7" name="~PP947.WAV">
            <a:hlinkClick r:id="" action="ppaction://media"/>
            <a:extLst>
              <a:ext uri="{FF2B5EF4-FFF2-40B4-BE49-F238E27FC236}">
                <a16:creationId xmlns:a16="http://schemas.microsoft.com/office/drawing/2014/main" id="{C1EA7887-087C-E7C4-EAB0-E31BA11840F4}"/>
              </a:ext>
            </a:extLst>
          </p:cNvPr>
          <p:cNvPicPr>
            <a:picLocks noRot="1" noChangeAspect="1"/>
          </p:cNvPicPr>
          <p:nvPr>
            <a:wavAudioFile r:embed="rId1" name="~PP94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86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0CDA0EF9-C8D4-3747-CA34-7AE2818CF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5" t="13683" r="22606" b="20946"/>
          <a:stretch>
            <a:fillRect/>
          </a:stretch>
        </p:blipFill>
        <p:spPr bwMode="auto">
          <a:xfrm>
            <a:off x="1460500" y="981075"/>
            <a:ext cx="60642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>
            <a:extLst>
              <a:ext uri="{FF2B5EF4-FFF2-40B4-BE49-F238E27FC236}">
                <a16:creationId xmlns:a16="http://schemas.microsoft.com/office/drawing/2014/main" id="{7EF7C075-663D-0AC4-74CE-8FFF9BC65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99" r="9131" b="-160"/>
          <a:stretch>
            <a:fillRect/>
          </a:stretch>
        </p:blipFill>
        <p:spPr bwMode="auto">
          <a:xfrm>
            <a:off x="179388" y="6453188"/>
            <a:ext cx="62563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tangolo 5">
            <a:extLst>
              <a:ext uri="{FF2B5EF4-FFF2-40B4-BE49-F238E27FC236}">
                <a16:creationId xmlns:a16="http://schemas.microsoft.com/office/drawing/2014/main" id="{C8E6B1C6-DC4E-B5E4-108C-84FCE1769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1249363"/>
            <a:ext cx="3563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 Necessità di ricostruzione completa della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terapia e delle modalità di assunzione</a:t>
            </a:r>
          </a:p>
        </p:txBody>
      </p:sp>
      <p:sp>
        <p:nvSpPr>
          <p:cNvPr id="10245" name="Rettangolo 6">
            <a:extLst>
              <a:ext uri="{FF2B5EF4-FFF2-40B4-BE49-F238E27FC236}">
                <a16:creationId xmlns:a16="http://schemas.microsoft.com/office/drawing/2014/main" id="{B6C7D1E1-70BE-C201-FB02-352799BC7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4778375"/>
            <a:ext cx="36544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Necessità di garantire la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tracciabilità delle informazioni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per i  clinici intra-extra Ospedale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e per i pazienti/caregivers;</a:t>
            </a:r>
          </a:p>
        </p:txBody>
      </p:sp>
      <p:sp>
        <p:nvSpPr>
          <p:cNvPr id="10246" name="Rettangolo 7">
            <a:extLst>
              <a:ext uri="{FF2B5EF4-FFF2-40B4-BE49-F238E27FC236}">
                <a16:creationId xmlns:a16="http://schemas.microsoft.com/office/drawing/2014/main" id="{9E0E5FBF-ED35-C08F-17F2-79FC96838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3075" y="2565400"/>
            <a:ext cx="3294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Necessità di hard/soft skill 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specifiche, approfondite</a:t>
            </a:r>
            <a:endParaRPr lang="it-IT" altLang="en-US" sz="1400"/>
          </a:p>
        </p:txBody>
      </p:sp>
      <p:sp>
        <p:nvSpPr>
          <p:cNvPr id="10247" name="Rettangolo 8">
            <a:extLst>
              <a:ext uri="{FF2B5EF4-FFF2-40B4-BE49-F238E27FC236}">
                <a16:creationId xmlns:a16="http://schemas.microsoft.com/office/drawing/2014/main" id="{355DCC41-9D7F-EDFC-C7A6-ACACEC20B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6002338"/>
            <a:ext cx="2555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Necessita di tempo</a:t>
            </a:r>
          </a:p>
        </p:txBody>
      </p:sp>
      <p:sp>
        <p:nvSpPr>
          <p:cNvPr id="10248" name="Rettangolo 9">
            <a:extLst>
              <a:ext uri="{FF2B5EF4-FFF2-40B4-BE49-F238E27FC236}">
                <a16:creationId xmlns:a16="http://schemas.microsoft.com/office/drawing/2014/main" id="{55E7797A-287E-5B58-DD90-CCEAC9249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3481388"/>
            <a:ext cx="3367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 Necessità di garantire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la continuità H-T</a:t>
            </a:r>
          </a:p>
        </p:txBody>
      </p:sp>
      <p:sp>
        <p:nvSpPr>
          <p:cNvPr id="10249" name="Rettangolo 10">
            <a:extLst>
              <a:ext uri="{FF2B5EF4-FFF2-40B4-BE49-F238E27FC236}">
                <a16:creationId xmlns:a16="http://schemas.microsoft.com/office/drawing/2014/main" id="{9FB0EDFE-C9F9-E13E-72FC-33F287AA8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1196975"/>
            <a:ext cx="22050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Necessità di monitoraggio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stretto dei pazienti</a:t>
            </a:r>
            <a:endParaRPr lang="it-IT" altLang="en-US" sz="1400"/>
          </a:p>
        </p:txBody>
      </p:sp>
      <p:sp>
        <p:nvSpPr>
          <p:cNvPr id="10250" name="Rettangolo 11">
            <a:extLst>
              <a:ext uri="{FF2B5EF4-FFF2-40B4-BE49-F238E27FC236}">
                <a16:creationId xmlns:a16="http://schemas.microsoft.com/office/drawing/2014/main" id="{AA37666F-9A1A-857E-4647-DF4ACF1F4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4706938"/>
            <a:ext cx="32940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 Necessità di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approccio multidisciplinare e </a:t>
            </a:r>
          </a:p>
          <a:p>
            <a:pPr eaLnBrk="1" hangingPunct="1"/>
            <a:r>
              <a:rPr lang="it-IT" altLang="en-US" sz="1400">
                <a:solidFill>
                  <a:srgbClr val="202124"/>
                </a:solidFill>
                <a:latin typeface="Handlee" pitchFamily="2" charset="0"/>
              </a:rPr>
              <a:t>temworking strutturato</a:t>
            </a:r>
            <a:endParaRPr lang="it-IT" altLang="en-US" sz="1400"/>
          </a:p>
        </p:txBody>
      </p:sp>
      <p:sp>
        <p:nvSpPr>
          <p:cNvPr id="10251" name="Rettangolo 12">
            <a:extLst>
              <a:ext uri="{FF2B5EF4-FFF2-40B4-BE49-F238E27FC236}">
                <a16:creationId xmlns:a16="http://schemas.microsoft.com/office/drawing/2014/main" id="{ACBDFDEA-2178-675D-579F-5601908FE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276475"/>
            <a:ext cx="3365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>
                <a:latin typeface="Handlee" pitchFamily="2" charset="0"/>
                <a:sym typeface="Wingdings" panose="05000000000000000000" pitchFamily="2" charset="2"/>
              </a:rPr>
              <a:t></a:t>
            </a:r>
            <a:r>
              <a:rPr lang="it-IT" altLang="en-US" sz="1400">
                <a:latin typeface="Handlee" pitchFamily="2" charset="0"/>
              </a:rPr>
              <a:t> Necessità di garantire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il controllo </a:t>
            </a:r>
          </a:p>
          <a:p>
            <a:pPr eaLnBrk="1" hangingPunct="1"/>
            <a:r>
              <a:rPr lang="it-IT" altLang="en-US" sz="1400">
                <a:latin typeface="Handlee" pitchFamily="2" charset="0"/>
              </a:rPr>
              <a:t>del Rischio Clinico</a:t>
            </a:r>
          </a:p>
        </p:txBody>
      </p:sp>
      <p:sp>
        <p:nvSpPr>
          <p:cNvPr id="9228" name="CasellaDiTesto 4">
            <a:extLst>
              <a:ext uri="{FF2B5EF4-FFF2-40B4-BE49-F238E27FC236}">
                <a16:creationId xmlns:a16="http://schemas.microsoft.com/office/drawing/2014/main" id="{09886F94-1A27-1A65-2B6E-4F786E3E3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115888"/>
            <a:ext cx="8359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3200">
                <a:latin typeface="Handlee" pitchFamily="2" charset="0"/>
              </a:rPr>
              <a:t>Deprescrizione nel “processo” di </a:t>
            </a:r>
          </a:p>
          <a:p>
            <a:pPr algn="ctr" eaLnBrk="1" hangingPunct="1"/>
            <a:r>
              <a:rPr lang="it-IT" altLang="en-US" sz="3200">
                <a:latin typeface="Handlee" pitchFamily="2" charset="0"/>
              </a:rPr>
              <a:t>Ricognizione e Riconciliazione Terapeutica (RRT) </a:t>
            </a:r>
          </a:p>
          <a:p>
            <a:pPr algn="ctr" eaLnBrk="1" hangingPunct="1"/>
            <a:endParaRPr lang="it-IT" altLang="en-US" sz="3200">
              <a:latin typeface="Handlee" pitchFamily="2" charset="0"/>
            </a:endParaRPr>
          </a:p>
        </p:txBody>
      </p:sp>
      <p:pic>
        <p:nvPicPr>
          <p:cNvPr id="15" name="~PP3610.WAV">
            <a:hlinkClick r:id="" action="ppaction://media"/>
            <a:extLst>
              <a:ext uri="{FF2B5EF4-FFF2-40B4-BE49-F238E27FC236}">
                <a16:creationId xmlns:a16="http://schemas.microsoft.com/office/drawing/2014/main" id="{97CD27ED-E8FD-E5A7-EA25-3CC75727E06C}"/>
              </a:ext>
            </a:extLst>
          </p:cNvPr>
          <p:cNvPicPr>
            <a:picLocks noRot="1" noChangeAspect="1"/>
          </p:cNvPicPr>
          <p:nvPr>
            <a:wavAudioFile r:embed="rId2" name="~PP3610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049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>
            <a:extLst>
              <a:ext uri="{FF2B5EF4-FFF2-40B4-BE49-F238E27FC236}">
                <a16:creationId xmlns:a16="http://schemas.microsoft.com/office/drawing/2014/main" id="{EECD5888-31A7-DC82-291F-BC07E10A5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3" t="1706" r="77126" b="65575"/>
          <a:stretch>
            <a:fillRect/>
          </a:stretch>
        </p:blipFill>
        <p:spPr bwMode="auto">
          <a:xfrm>
            <a:off x="1966913" y="836613"/>
            <a:ext cx="11525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Rettangolo 2">
            <a:extLst>
              <a:ext uri="{FF2B5EF4-FFF2-40B4-BE49-F238E27FC236}">
                <a16:creationId xmlns:a16="http://schemas.microsoft.com/office/drawing/2014/main" id="{CA81B272-8C43-BF63-FD76-279431305D3A}"/>
              </a:ext>
            </a:extLst>
          </p:cNvPr>
          <p:cNvSpPr/>
          <p:nvPr/>
        </p:nvSpPr>
        <p:spPr>
          <a:xfrm>
            <a:off x="917575" y="3049588"/>
            <a:ext cx="2808288" cy="3952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>
                <a:solidFill>
                  <a:srgbClr val="0070C0"/>
                </a:solidFill>
                <a:latin typeface="Handlee"/>
              </a:rPr>
              <a:t>I fase:  Ricognizione</a:t>
            </a:r>
            <a:endParaRPr lang="it-IT" sz="2000" spc="-1"/>
          </a:p>
        </p:txBody>
      </p:sp>
      <p:sp>
        <p:nvSpPr>
          <p:cNvPr id="159" name="Rettangolo 4">
            <a:extLst>
              <a:ext uri="{FF2B5EF4-FFF2-40B4-BE49-F238E27FC236}">
                <a16:creationId xmlns:a16="http://schemas.microsoft.com/office/drawing/2014/main" id="{B57B7A31-5C8B-9FA6-00C0-3577736DBF81}"/>
              </a:ext>
            </a:extLst>
          </p:cNvPr>
          <p:cNvSpPr/>
          <p:nvPr/>
        </p:nvSpPr>
        <p:spPr>
          <a:xfrm>
            <a:off x="611188" y="3481388"/>
            <a:ext cx="3168650" cy="30146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Raccolta di dati che riguardano il paziente e i medicinali assunti, etici, Senza Obbligo di Prescrizione (SOP), </a:t>
            </a:r>
            <a:r>
              <a:rPr lang="it-IT" sz="1600" spc="-1" dirty="0" err="1">
                <a:solidFill>
                  <a:srgbClr val="000000"/>
                </a:solidFill>
                <a:latin typeface="Handlee"/>
              </a:rPr>
              <a:t>Over</a:t>
            </a:r>
            <a:r>
              <a:rPr lang="it-IT" sz="1600" spc="-1" dirty="0">
                <a:solidFill>
                  <a:srgbClr val="000000"/>
                </a:solidFill>
                <a:latin typeface="Handlee"/>
              </a:rPr>
              <a:t> the </a:t>
            </a:r>
            <a:r>
              <a:rPr lang="it-IT" sz="1600" spc="-1" dirty="0" err="1">
                <a:solidFill>
                  <a:srgbClr val="000000"/>
                </a:solidFill>
                <a:latin typeface="Handlee"/>
              </a:rPr>
              <a:t>Counter</a:t>
            </a:r>
            <a:r>
              <a:rPr lang="it-IT" sz="1600" spc="-1" dirty="0">
                <a:solidFill>
                  <a:srgbClr val="000000"/>
                </a:solidFill>
                <a:latin typeface="Handlee"/>
              </a:rPr>
              <a:t> (OTC), nonché gli omeopatici, gli integratori, i fitoterapici, stile di vita (cibi particolari, assunzione di alcool, droghe e l’abitudine al fumo).</a:t>
            </a:r>
            <a:endParaRPr lang="it-IT" sz="1600" spc="-1" dirty="0"/>
          </a:p>
        </p:txBody>
      </p:sp>
      <p:sp>
        <p:nvSpPr>
          <p:cNvPr id="161" name="Rettangolo 7">
            <a:extLst>
              <a:ext uri="{FF2B5EF4-FFF2-40B4-BE49-F238E27FC236}">
                <a16:creationId xmlns:a16="http://schemas.microsoft.com/office/drawing/2014/main" id="{830901E4-6298-4C78-011A-ABC266A2F20E}"/>
              </a:ext>
            </a:extLst>
          </p:cNvPr>
          <p:cNvSpPr/>
          <p:nvPr/>
        </p:nvSpPr>
        <p:spPr>
          <a:xfrm>
            <a:off x="4217988" y="3933825"/>
            <a:ext cx="4375150" cy="18145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spc="-1" dirty="0">
                <a:solidFill>
                  <a:srgbClr val="000000"/>
                </a:solidFill>
                <a:latin typeface="Handlee"/>
              </a:rPr>
              <a:t>Operatori:</a:t>
            </a:r>
            <a:r>
              <a:rPr lang="it-IT" sz="2000" spc="-1" dirty="0">
                <a:solidFill>
                  <a:srgbClr val="000000"/>
                </a:solidFill>
              </a:rPr>
              <a:t> </a:t>
            </a:r>
            <a:endParaRPr lang="it-IT" sz="20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 dirty="0">
                <a:solidFill>
                  <a:srgbClr val="FF0000"/>
                </a:solidFill>
                <a:latin typeface="Handlee"/>
              </a:rPr>
              <a:t>Professionisti sanitari</a:t>
            </a:r>
            <a:endParaRPr lang="it-IT" sz="20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spc="-1" dirty="0">
                <a:solidFill>
                  <a:srgbClr val="FF0000"/>
                </a:solidFill>
                <a:latin typeface="Handlee"/>
              </a:rPr>
              <a:t>(medico, infermiere, ostetrica, farmacista)</a:t>
            </a:r>
            <a:endParaRPr lang="it-IT" sz="20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0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 anche da più di un professionista </a:t>
            </a:r>
            <a:r>
              <a:rPr lang="it-IT" sz="1600" spc="-1" dirty="0" err="1">
                <a:solidFill>
                  <a:srgbClr val="000000"/>
                </a:solidFill>
                <a:latin typeface="Handlee"/>
              </a:rPr>
              <a:t>purchè</a:t>
            </a:r>
            <a:r>
              <a:rPr lang="it-IT" sz="1600" spc="-1" dirty="0">
                <a:solidFill>
                  <a:srgbClr val="000000"/>
                </a:solidFill>
                <a:latin typeface="Handlee"/>
              </a:rPr>
              <a:t> sulla </a:t>
            </a:r>
            <a:endParaRPr lang="it-IT" sz="1600" spc="-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spc="-1" dirty="0">
                <a:solidFill>
                  <a:srgbClr val="000000"/>
                </a:solidFill>
                <a:latin typeface="Handlee"/>
              </a:rPr>
              <a:t>stessa Scheda di Ricognizione/Riconciliazione</a:t>
            </a:r>
            <a:endParaRPr lang="it-IT" sz="1600" spc="-1" dirty="0"/>
          </a:p>
        </p:txBody>
      </p:sp>
      <p:sp>
        <p:nvSpPr>
          <p:cNvPr id="162" name="Connettore 1 9">
            <a:extLst>
              <a:ext uri="{FF2B5EF4-FFF2-40B4-BE49-F238E27FC236}">
                <a16:creationId xmlns:a16="http://schemas.microsoft.com/office/drawing/2014/main" id="{555DEFF6-35EE-35FE-2EB4-C1E289AF6C1F}"/>
              </a:ext>
            </a:extLst>
          </p:cNvPr>
          <p:cNvSpPr/>
          <p:nvPr/>
        </p:nvSpPr>
        <p:spPr>
          <a:xfrm flipH="1">
            <a:off x="611188" y="3211513"/>
            <a:ext cx="593725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onnettore 1 11">
            <a:extLst>
              <a:ext uri="{FF2B5EF4-FFF2-40B4-BE49-F238E27FC236}">
                <a16:creationId xmlns:a16="http://schemas.microsoft.com/office/drawing/2014/main" id="{BCA2B5FE-863A-B338-7889-4E4C2F6D943D}"/>
              </a:ext>
            </a:extLst>
          </p:cNvPr>
          <p:cNvSpPr/>
          <p:nvPr/>
        </p:nvSpPr>
        <p:spPr>
          <a:xfrm>
            <a:off x="3419475" y="3211513"/>
            <a:ext cx="431800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Connettore 1 13">
            <a:extLst>
              <a:ext uri="{FF2B5EF4-FFF2-40B4-BE49-F238E27FC236}">
                <a16:creationId xmlns:a16="http://schemas.microsoft.com/office/drawing/2014/main" id="{961837E1-76C7-E56C-7582-A68DAB3354AB}"/>
              </a:ext>
            </a:extLst>
          </p:cNvPr>
          <p:cNvSpPr/>
          <p:nvPr/>
        </p:nvSpPr>
        <p:spPr>
          <a:xfrm>
            <a:off x="611188" y="3211513"/>
            <a:ext cx="0" cy="3313112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Connettore 1 15">
            <a:extLst>
              <a:ext uri="{FF2B5EF4-FFF2-40B4-BE49-F238E27FC236}">
                <a16:creationId xmlns:a16="http://schemas.microsoft.com/office/drawing/2014/main" id="{30E677E9-4CC0-1B03-5F40-2DAD56C9EF9D}"/>
              </a:ext>
            </a:extLst>
          </p:cNvPr>
          <p:cNvSpPr/>
          <p:nvPr/>
        </p:nvSpPr>
        <p:spPr>
          <a:xfrm flipH="1">
            <a:off x="3851275" y="3194050"/>
            <a:ext cx="0" cy="3330575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6" name="Connettore 1 17">
            <a:extLst>
              <a:ext uri="{FF2B5EF4-FFF2-40B4-BE49-F238E27FC236}">
                <a16:creationId xmlns:a16="http://schemas.microsoft.com/office/drawing/2014/main" id="{29BF36A6-43B3-980C-87F7-9918C947B455}"/>
              </a:ext>
            </a:extLst>
          </p:cNvPr>
          <p:cNvSpPr/>
          <p:nvPr/>
        </p:nvSpPr>
        <p:spPr>
          <a:xfrm>
            <a:off x="611188" y="6524625"/>
            <a:ext cx="3240087" cy="0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CasellaDiTesto 1">
            <a:extLst>
              <a:ext uri="{FF2B5EF4-FFF2-40B4-BE49-F238E27FC236}">
                <a16:creationId xmlns:a16="http://schemas.microsoft.com/office/drawing/2014/main" id="{7043FD17-35D3-5335-E911-9E7A86C4C16D}"/>
              </a:ext>
            </a:extLst>
          </p:cNvPr>
          <p:cNvSpPr/>
          <p:nvPr/>
        </p:nvSpPr>
        <p:spPr>
          <a:xfrm>
            <a:off x="2484438" y="2465388"/>
            <a:ext cx="4433887" cy="4587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spc="-1" dirty="0">
                <a:solidFill>
                  <a:srgbClr val="0070C0"/>
                </a:solidFill>
                <a:latin typeface="Handlee"/>
              </a:rPr>
              <a:t>Raccomandazione Ministeriale n.17</a:t>
            </a:r>
            <a:endParaRPr lang="it-IT" sz="2400" spc="-1" dirty="0"/>
          </a:p>
        </p:txBody>
      </p:sp>
      <p:sp>
        <p:nvSpPr>
          <p:cNvPr id="10252" name="Rettangolo 5">
            <a:extLst>
              <a:ext uri="{FF2B5EF4-FFF2-40B4-BE49-F238E27FC236}">
                <a16:creationId xmlns:a16="http://schemas.microsoft.com/office/drawing/2014/main" id="{71E85C5F-7F1D-B31F-0F22-C94538BAC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201613"/>
            <a:ext cx="845978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  <a:sym typeface="Wingdings" panose="05000000000000000000" pitchFamily="2" charset="2"/>
              </a:rPr>
              <a:t>  </a:t>
            </a:r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Necessità di ricostruzione completa della terapia, </a:t>
            </a:r>
          </a:p>
          <a:p>
            <a:pPr algn="ctr" eaLnBrk="1" hangingPunct="1"/>
            <a:r>
              <a:rPr lang="it-IT" altLang="en-US" sz="2000">
                <a:solidFill>
                  <a:srgbClr val="202124"/>
                </a:solidFill>
                <a:latin typeface="Handlee" pitchFamily="2" charset="0"/>
              </a:rPr>
              <a:t>delle modalità di assunzione e degli stili di vita influenti</a:t>
            </a:r>
          </a:p>
        </p:txBody>
      </p:sp>
      <p:sp>
        <p:nvSpPr>
          <p:cNvPr id="10253" name="Rettangolo 15">
            <a:extLst>
              <a:ext uri="{FF2B5EF4-FFF2-40B4-BE49-F238E27FC236}">
                <a16:creationId xmlns:a16="http://schemas.microsoft.com/office/drawing/2014/main" id="{49A41DEE-66B4-A5D3-3691-161EE7D19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1412875"/>
            <a:ext cx="4549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400">
                <a:solidFill>
                  <a:srgbClr val="FF0000"/>
                </a:solidFill>
                <a:latin typeface="Handlee" pitchFamily="2" charset="0"/>
              </a:rPr>
              <a:t>Personale dedicato e Formato</a:t>
            </a:r>
          </a:p>
        </p:txBody>
      </p:sp>
      <p:pic>
        <p:nvPicPr>
          <p:cNvPr id="17" name="~PP1585.WAV">
            <a:hlinkClick r:id="" action="ppaction://media"/>
            <a:extLst>
              <a:ext uri="{FF2B5EF4-FFF2-40B4-BE49-F238E27FC236}">
                <a16:creationId xmlns:a16="http://schemas.microsoft.com/office/drawing/2014/main" id="{645EC9A4-B811-B9DC-7D52-CAA61CBFA28D}"/>
              </a:ext>
            </a:extLst>
          </p:cNvPr>
          <p:cNvPicPr>
            <a:picLocks noRot="1" noChangeAspect="1"/>
          </p:cNvPicPr>
          <p:nvPr>
            <a:wavAudioFile r:embed="rId1" name="~PP158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71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7|4.8|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7|1.5|4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1|1.1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71.7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1763</Words>
  <Application>Microsoft Office PowerPoint</Application>
  <PresentationFormat>Presentazione su schermo (4:3)</PresentationFormat>
  <Paragraphs>323</Paragraphs>
  <Slides>28</Slides>
  <Notes>0</Notes>
  <HiddenSlides>0</HiddenSlides>
  <MMClips>28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chiara carcieri</dc:creator>
  <cp:lastModifiedBy>Chiara Carcieri</cp:lastModifiedBy>
  <cp:revision>142</cp:revision>
  <dcterms:created xsi:type="dcterms:W3CDTF">2022-06-27T20:53:59Z</dcterms:created>
  <dcterms:modified xsi:type="dcterms:W3CDTF">2022-09-06T12:42:43Z</dcterms:modified>
</cp:coreProperties>
</file>